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</p:sldIdLst>
  <p:sldSz cy="5143500" cx="9144000"/>
  <p:notesSz cx="6858000" cy="9144000"/>
  <p:embeddedFontLst>
    <p:embeddedFont>
      <p:font typeface="Playfair Display"/>
      <p:regular r:id="rId103"/>
      <p:bold r:id="rId104"/>
      <p:italic r:id="rId105"/>
      <p:boldItalic r:id="rId106"/>
    </p:embeddedFont>
    <p:embeddedFont>
      <p:font typeface="Montserrat"/>
      <p:regular r:id="rId107"/>
      <p:bold r:id="rId108"/>
      <p:italic r:id="rId109"/>
      <p:boldItalic r:id="rId110"/>
    </p:embeddedFont>
    <p:embeddedFont>
      <p:font typeface="Source Code Pro"/>
      <p:regular r:id="rId111"/>
      <p:bold r:id="rId112"/>
      <p:italic r:id="rId113"/>
      <p:boldItalic r:id="rId114"/>
    </p:embeddedFont>
    <p:embeddedFont>
      <p:font typeface="Oswald"/>
      <p:regular r:id="rId115"/>
      <p:bold r:id="rId116"/>
    </p:embeddedFont>
    <p:embeddedFont>
      <p:font typeface="Merriweather"/>
      <p:regular r:id="rId117"/>
      <p:bold r:id="rId118"/>
      <p:italic r:id="rId119"/>
      <p:boldItalic r:id="rId1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7EDBC9-A0CC-4425-ACB8-B0FC2BF06D36}">
  <a:tblStyle styleId="{177EDBC9-A0CC-4425-ACB8-B0FC2BF06D3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7E242E0-CA1F-46A5-83D5-B8EBE49803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Montserrat-regular.fntdata"/><Relationship Id="rId106" Type="http://schemas.openxmlformats.org/officeDocument/2006/relationships/font" Target="fonts/PlayfairDisplay-boldItalic.fntdata"/><Relationship Id="rId105" Type="http://schemas.openxmlformats.org/officeDocument/2006/relationships/font" Target="fonts/PlayfairDisplay-italic.fntdata"/><Relationship Id="rId104" Type="http://schemas.openxmlformats.org/officeDocument/2006/relationships/font" Target="fonts/PlayfairDisplay-bold.fntdata"/><Relationship Id="rId109" Type="http://schemas.openxmlformats.org/officeDocument/2006/relationships/font" Target="fonts/Montserrat-italic.fntdata"/><Relationship Id="rId108" Type="http://schemas.openxmlformats.org/officeDocument/2006/relationships/font" Target="fonts/Montserrat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PlayfairDisplay-regular.fntdata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120" Type="http://schemas.openxmlformats.org/officeDocument/2006/relationships/font" Target="fonts/Merriweather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Merriweather-bold.fntdata"/><Relationship Id="rId117" Type="http://schemas.openxmlformats.org/officeDocument/2006/relationships/font" Target="fonts/Merriweather-regular.fntdata"/><Relationship Id="rId116" Type="http://schemas.openxmlformats.org/officeDocument/2006/relationships/font" Target="fonts/Oswald-bold.fntdata"/><Relationship Id="rId115" Type="http://schemas.openxmlformats.org/officeDocument/2006/relationships/font" Target="fonts/Oswald-regular.fntdata"/><Relationship Id="rId119" Type="http://schemas.openxmlformats.org/officeDocument/2006/relationships/font" Target="fonts/Merriweather-italic.fntdata"/><Relationship Id="rId15" Type="http://schemas.openxmlformats.org/officeDocument/2006/relationships/slide" Target="slides/slide9.xml"/><Relationship Id="rId110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SourceCodePro-boldItalic.fntdata"/><Relationship Id="rId18" Type="http://schemas.openxmlformats.org/officeDocument/2006/relationships/slide" Target="slides/slide12.xml"/><Relationship Id="rId113" Type="http://schemas.openxmlformats.org/officeDocument/2006/relationships/font" Target="fonts/SourceCodePro-italic.fntdata"/><Relationship Id="rId112" Type="http://schemas.openxmlformats.org/officeDocument/2006/relationships/font" Target="fonts/SourceCodePro-bold.fntdata"/><Relationship Id="rId111" Type="http://schemas.openxmlformats.org/officeDocument/2006/relationships/font" Target="fonts/SourceCodePro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f848d3380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f848d338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f848d3380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f848d3380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f848d338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f848d338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f848d3380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f848d3380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f848d3380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f848d338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848d3380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848d338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f848d338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f848d338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848d3380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848d3380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f848d3380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f848d3380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f848d338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f848d338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f848d338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f848d338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f848d338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f848d338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848d3380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f848d3380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f848d3380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f848d3380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f848d338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f848d338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848d338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f848d338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f848d338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f848d338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f848d338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f848d338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f848d338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f848d338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f848d338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f848d338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f848d338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f848d338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07993b08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07993b08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f848d338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f848d338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f848d338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f848d338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f848d338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f848d338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f848d338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f848d338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f848d338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f848d338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f848d3380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f848d3380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f848d338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f848d338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f848d338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f848d338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f848d3380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f848d3380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f848d3380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f848d3380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07993b08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07993b08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f848d338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f848d338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f848d338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f848d338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848d33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848d33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f848d338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f848d338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f848d338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f848d338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f848d338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f848d338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f848d338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f848d338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f848d338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f848d338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f848d338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f848d338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f848d338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f848d338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07993b08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07993b08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f848d338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f848d338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f848d338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f848d338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f848d338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f848d338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f848d338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f848d338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f848d338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f848d338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f848d338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f848d338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f848d3380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f848d3380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f848d3380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f848d3380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f848d3380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f848d3380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f848d338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f848d338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07993b08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07993b08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f848d338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f848d338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f848d338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f848d338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f848d338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f848d338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f848d3380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f848d338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f848d3380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f848d3380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848d338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848d338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f848d338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f848d338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07993b0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07993b0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07993b08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f07993b08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07993b08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07993b08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07993b08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07993b08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07993b08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f07993b08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07993b08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07993b08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07993b08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f07993b08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07993b08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f07993b08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07993b08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f07993b08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07993b08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f07993b08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07993b08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07993b08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f07993b08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f07993b08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07993b08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07993b08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f07993b08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f07993b08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ecca5c43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ecca5c43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07993b08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f07993b08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07993b08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07993b08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f07993b08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f07993b08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07993b08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07993b08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f07993b08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f07993b08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07993b08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f07993b08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07993b08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f07993b08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f07993b08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f07993b08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07993b08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f07993b08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07993b08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07993b08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07993b08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07993b08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07993b08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07993b08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07993b08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07993b08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f07993b08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f07993b08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07993b08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07993b08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f07993b08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f07993b08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f07993b08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f07993b08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ef00b6dc14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ef00b6dc14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Merriweather"/>
              <a:buNone/>
              <a:defRPr b="1" sz="68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highlight>
                  <a:schemeClr val="dk1"/>
                </a:highlight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>
                <a:highlight>
                  <a:schemeClr val="dk1"/>
                </a:highlight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highlight>
                  <a:schemeClr val="lt1"/>
                </a:highlight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>
                <a:highlight>
                  <a:schemeClr val="lt1"/>
                </a:highlight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swald"/>
              <a:buNone/>
              <a:defRPr sz="34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○"/>
              <a:defRPr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■"/>
              <a:defRPr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Review Session </a:t>
            </a:r>
            <a:r>
              <a:rPr lang="en"/>
              <a:t>2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API-201, 9.17.21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Sophie Hill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Independent vs. mutually exclusive</a:t>
            </a:r>
            <a:endParaRPr sz="3000"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234075"/>
            <a:ext cx="8520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Handout 2: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Events A and B are </a:t>
            </a:r>
            <a:r>
              <a:rPr b="1" lang="en" sz="2400"/>
              <a:t>independent</a:t>
            </a:r>
            <a:r>
              <a:rPr lang="en" sz="2400"/>
              <a:t> if knowing that one event occurs does not change the probability we would assign to the other event.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Two events are </a:t>
            </a:r>
            <a:r>
              <a:rPr b="1" lang="en" sz="2400"/>
              <a:t>disjoint</a:t>
            </a:r>
            <a:r>
              <a:rPr lang="en" sz="2400"/>
              <a:t> (or </a:t>
            </a:r>
            <a:r>
              <a:rPr b="1" lang="en" sz="2400"/>
              <a:t>mutually exclusive</a:t>
            </a:r>
            <a:r>
              <a:rPr lang="en" sz="2400"/>
              <a:t>) if they cannot occur together.     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Independent vs. mutually exclusive</a:t>
            </a:r>
            <a:endParaRPr sz="3000"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234075"/>
            <a:ext cx="8520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Handout 2: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Events A and B are </a:t>
            </a:r>
            <a:r>
              <a:rPr b="1" lang="en" sz="2400"/>
              <a:t>independent</a:t>
            </a:r>
            <a:r>
              <a:rPr lang="en" sz="2400"/>
              <a:t> if knowing that one event occurs does not change the probability we would assign to the other event.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Two events are </a:t>
            </a:r>
            <a:r>
              <a:rPr b="1" lang="en" sz="2400"/>
              <a:t>disjoint</a:t>
            </a:r>
            <a:r>
              <a:rPr lang="en" sz="2400"/>
              <a:t> (or </a:t>
            </a:r>
            <a:r>
              <a:rPr b="1" lang="en" sz="2400"/>
              <a:t>mutually exclusive</a:t>
            </a:r>
            <a:r>
              <a:rPr lang="en" sz="2400"/>
              <a:t>) if they cannot occur together.     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5841400" y="475250"/>
            <a:ext cx="337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Can we “translate” these definitions into formal probability notation?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Independent vs. mutually exclusive</a:t>
            </a:r>
            <a:endParaRPr sz="3000"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34075"/>
            <a:ext cx="8520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Handout 2: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Events A and B are </a:t>
            </a:r>
            <a:r>
              <a:rPr b="1" lang="en" sz="2400"/>
              <a:t>independent</a:t>
            </a:r>
            <a:r>
              <a:rPr lang="en" sz="2400"/>
              <a:t> if knowing that one event occurs does not change the probability we would assign to the other event.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P(A | B) = P(A)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Two events are </a:t>
            </a:r>
            <a:r>
              <a:rPr b="1" lang="en" sz="2400"/>
              <a:t>disjoint</a:t>
            </a:r>
            <a:r>
              <a:rPr lang="en" sz="2400"/>
              <a:t> (or </a:t>
            </a:r>
            <a:r>
              <a:rPr b="1" lang="en" sz="2400"/>
              <a:t>mutually exclusive</a:t>
            </a:r>
            <a:r>
              <a:rPr lang="en" sz="2400"/>
              <a:t>) if they cannot occur together.     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P(A &amp; B) = 0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5841400" y="475250"/>
            <a:ext cx="337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Can we “translate” these definitions into formal probability notation?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Independent vs. mutually exclusive</a:t>
            </a:r>
            <a:endParaRPr sz="3000"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234075"/>
            <a:ext cx="8520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Handout 2: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Events A and B are </a:t>
            </a:r>
            <a:r>
              <a:rPr b="1" lang="en" sz="2400"/>
              <a:t>independent</a:t>
            </a:r>
            <a:r>
              <a:rPr lang="en" sz="2400"/>
              <a:t> if knowing that one event occurs does not change the probability we would assign to the other event.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P(being in section A | tall) = P(being in section A)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Two events are </a:t>
            </a:r>
            <a:r>
              <a:rPr b="1" lang="en" sz="2400"/>
              <a:t>disjoint</a:t>
            </a:r>
            <a:r>
              <a:rPr lang="en" sz="2400"/>
              <a:t> (or </a:t>
            </a:r>
            <a:r>
              <a:rPr b="1" lang="en" sz="2400"/>
              <a:t>mutually exclusive</a:t>
            </a:r>
            <a:r>
              <a:rPr lang="en" sz="2400"/>
              <a:t>) if they cannot occur together.     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P(being in section A &amp; being in section B) = 0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Probabilities vs counts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4102225" y="408125"/>
            <a:ext cx="4790100" cy="2632800"/>
          </a:xfrm>
          <a:prstGeom prst="wedgeRoundRectCallout">
            <a:avLst>
              <a:gd fmla="val -42319" name="adj1"/>
              <a:gd fmla="val 7568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Merriweather"/>
                <a:ea typeface="Merriweather"/>
                <a:cs typeface="Merriweather"/>
                <a:sym typeface="Merriweather"/>
              </a:rPr>
              <a:t>Sophie, I did Q2 using counts but my PSet group did it using probabilities… </a:t>
            </a:r>
            <a:endParaRPr i="1" sz="2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Merriweather"/>
                <a:ea typeface="Merriweather"/>
                <a:cs typeface="Merriweather"/>
                <a:sym typeface="Merriweather"/>
              </a:rPr>
              <a:t>which method is right?</a:t>
            </a:r>
            <a:endParaRPr i="1"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950" y="2474225"/>
            <a:ext cx="1029175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Probabilities vs counts</a:t>
            </a:r>
            <a:endParaRPr/>
          </a:p>
        </p:txBody>
      </p:sp>
      <p:graphicFrame>
        <p:nvGraphicFramePr>
          <p:cNvPr id="153" name="Google Shape;153;p27"/>
          <p:cNvGraphicFramePr/>
          <p:nvPr/>
        </p:nvGraphicFramePr>
        <p:xfrm>
          <a:off x="432700" y="1755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{177EDBC9-A0CC-4425-ACB8-B0FC2BF06D36}</a:tableStyleId>
              </a:tblPr>
              <a:tblGrid>
                <a:gridCol w="1008800"/>
                <a:gridCol w="1315025"/>
                <a:gridCol w="1794075"/>
                <a:gridCol w="1847125"/>
                <a:gridCol w="1831475"/>
              </a:tblGrid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Cancer?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Yes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No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Test result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Positive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0.00675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0.099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0.10575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Negative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0.00225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0.8919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0.89415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0.009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0.9909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54" name="Google Shape;154;p27"/>
          <p:cNvSpPr txBox="1"/>
          <p:nvPr/>
        </p:nvSpPr>
        <p:spPr>
          <a:xfrm>
            <a:off x="4211125" y="703950"/>
            <a:ext cx="468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Here’s the probability table from the mammograms example (Handout 3)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Probabilities vs counts</a:t>
            </a:r>
            <a:endParaRPr/>
          </a:p>
        </p:txBody>
      </p:sp>
      <p:graphicFrame>
        <p:nvGraphicFramePr>
          <p:cNvPr id="160" name="Google Shape;160;p28"/>
          <p:cNvGraphicFramePr/>
          <p:nvPr/>
        </p:nvGraphicFramePr>
        <p:xfrm>
          <a:off x="432700" y="1755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{177EDBC9-A0CC-4425-ACB8-B0FC2BF06D36}</a:tableStyleId>
              </a:tblPr>
              <a:tblGrid>
                <a:gridCol w="1008800"/>
                <a:gridCol w="1315025"/>
                <a:gridCol w="1794075"/>
                <a:gridCol w="1847125"/>
                <a:gridCol w="1831475"/>
              </a:tblGrid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Cancer?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Yes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No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Test result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Positive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0.00675 </a:t>
                      </a:r>
                      <a:r>
                        <a:rPr lang="en" sz="1900">
                          <a:solidFill>
                            <a:srgbClr val="FF0000"/>
                          </a:solidFill>
                        </a:rPr>
                        <a:t>*1000</a:t>
                      </a:r>
                      <a:endParaRPr sz="1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0.099 </a:t>
                      </a:r>
                      <a:r>
                        <a:rPr lang="en" sz="1900">
                          <a:solidFill>
                            <a:srgbClr val="FF0000"/>
                          </a:solidFill>
                        </a:rPr>
                        <a:t>*1000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0.10575 </a:t>
                      </a:r>
                      <a:r>
                        <a:rPr lang="en" sz="1900">
                          <a:solidFill>
                            <a:srgbClr val="FF0000"/>
                          </a:solidFill>
                        </a:rPr>
                        <a:t>*1000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Negative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0.00225 </a:t>
                      </a:r>
                      <a:r>
                        <a:rPr lang="en" sz="1900">
                          <a:solidFill>
                            <a:srgbClr val="FF0000"/>
                          </a:solidFill>
                        </a:rPr>
                        <a:t>*1000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0.8919 </a:t>
                      </a:r>
                      <a:r>
                        <a:rPr lang="en" sz="1900">
                          <a:solidFill>
                            <a:srgbClr val="FF0000"/>
                          </a:solidFill>
                        </a:rPr>
                        <a:t>*1000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0.89415 </a:t>
                      </a:r>
                      <a:r>
                        <a:rPr lang="en" sz="1900">
                          <a:solidFill>
                            <a:srgbClr val="FF0000"/>
                          </a:solidFill>
                        </a:rPr>
                        <a:t>*1000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0.009 </a:t>
                      </a:r>
                      <a:r>
                        <a:rPr lang="en" sz="1900">
                          <a:solidFill>
                            <a:srgbClr val="FF0000"/>
                          </a:solidFill>
                        </a:rPr>
                        <a:t>*1000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0.9909 </a:t>
                      </a:r>
                      <a:r>
                        <a:rPr lang="en" sz="1900">
                          <a:solidFill>
                            <a:srgbClr val="FF0000"/>
                          </a:solidFill>
                        </a:rPr>
                        <a:t>*1000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 </a:t>
                      </a:r>
                      <a:r>
                        <a:rPr lang="en" sz="1900">
                          <a:solidFill>
                            <a:srgbClr val="FF0000"/>
                          </a:solidFill>
                        </a:rPr>
                        <a:t>*1000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61" name="Google Shape;161;p28"/>
          <p:cNvSpPr txBox="1"/>
          <p:nvPr/>
        </p:nvSpPr>
        <p:spPr>
          <a:xfrm>
            <a:off x="4134925" y="703950"/>
            <a:ext cx="468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To convert to counts, we multiply each cell by our population size (e.g. 1,000)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Probabilities vs counts</a:t>
            </a:r>
            <a:endParaRPr/>
          </a:p>
        </p:txBody>
      </p:sp>
      <p:graphicFrame>
        <p:nvGraphicFramePr>
          <p:cNvPr id="167" name="Google Shape;167;p29"/>
          <p:cNvGraphicFramePr/>
          <p:nvPr/>
        </p:nvGraphicFramePr>
        <p:xfrm>
          <a:off x="432700" y="1755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{177EDBC9-A0CC-4425-ACB8-B0FC2BF06D36}</a:tableStyleId>
              </a:tblPr>
              <a:tblGrid>
                <a:gridCol w="1008800"/>
                <a:gridCol w="1315025"/>
                <a:gridCol w="1794075"/>
                <a:gridCol w="1847125"/>
                <a:gridCol w="1831475"/>
              </a:tblGrid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Cancer?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Yes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No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Test result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Positive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6.75</a:t>
                      </a:r>
                      <a:endParaRPr sz="1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99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105.75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Negative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2.25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891.9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894.15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990.9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1,000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p29"/>
          <p:cNvSpPr txBox="1"/>
          <p:nvPr/>
        </p:nvSpPr>
        <p:spPr>
          <a:xfrm>
            <a:off x="4134925" y="703950"/>
            <a:ext cx="468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To convert to counts, we multiply each cell by our population size (e.g. 1,000)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Probabilities vs counts</a:t>
            </a:r>
            <a:endParaRPr/>
          </a:p>
        </p:txBody>
      </p:sp>
      <p:graphicFrame>
        <p:nvGraphicFramePr>
          <p:cNvPr id="174" name="Google Shape;174;p30"/>
          <p:cNvGraphicFramePr/>
          <p:nvPr/>
        </p:nvGraphicFramePr>
        <p:xfrm>
          <a:off x="432700" y="1755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{177EDBC9-A0CC-4425-ACB8-B0FC2BF06D36}</a:tableStyleId>
              </a:tblPr>
              <a:tblGrid>
                <a:gridCol w="1008800"/>
                <a:gridCol w="1315025"/>
                <a:gridCol w="1794075"/>
                <a:gridCol w="1847125"/>
                <a:gridCol w="1831475"/>
              </a:tblGrid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Cancer?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Yes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No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Test result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Positive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6.75</a:t>
                      </a:r>
                      <a:endParaRPr sz="1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99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105.75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Negative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2.25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891.9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894.15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990.9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1,000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75" name="Google Shape;175;p30"/>
          <p:cNvSpPr txBox="1"/>
          <p:nvPr/>
        </p:nvSpPr>
        <p:spPr>
          <a:xfrm>
            <a:off x="4211125" y="703950"/>
            <a:ext cx="46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What is P(Cancer | +) ?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Probabilities vs counts</a:t>
            </a:r>
            <a:endParaRPr/>
          </a:p>
        </p:txBody>
      </p:sp>
      <p:graphicFrame>
        <p:nvGraphicFramePr>
          <p:cNvPr id="181" name="Google Shape;181;p31"/>
          <p:cNvGraphicFramePr/>
          <p:nvPr/>
        </p:nvGraphicFramePr>
        <p:xfrm>
          <a:off x="432700" y="1755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{177EDBC9-A0CC-4425-ACB8-B0FC2BF06D36}</a:tableStyleId>
              </a:tblPr>
              <a:tblGrid>
                <a:gridCol w="1008800"/>
                <a:gridCol w="1315025"/>
                <a:gridCol w="1794075"/>
                <a:gridCol w="1847125"/>
                <a:gridCol w="1831475"/>
              </a:tblGrid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Cancer?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Yes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No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Test result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Positive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6.75</a:t>
                      </a:r>
                      <a:endParaRPr sz="1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99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105.75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63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Negative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2.25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891.9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894.15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990.9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10,000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82" name="Google Shape;182;p31"/>
          <p:cNvSpPr txBox="1"/>
          <p:nvPr/>
        </p:nvSpPr>
        <p:spPr>
          <a:xfrm>
            <a:off x="4134925" y="703950"/>
            <a:ext cx="468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What is P(Cancer | +) ?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00FF00"/>
                </a:highlight>
                <a:latin typeface="Merriweather"/>
                <a:ea typeface="Merriweather"/>
                <a:cs typeface="Merriweather"/>
                <a:sym typeface="Merriweather"/>
              </a:rPr>
              <a:t>6.75</a:t>
            </a: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/ </a:t>
            </a:r>
            <a:r>
              <a:rPr lang="en" sz="1800">
                <a:solidFill>
                  <a:schemeClr val="dk2"/>
                </a:solidFill>
                <a:highlight>
                  <a:srgbClr val="FF00FF"/>
                </a:highlight>
                <a:latin typeface="Merriweather"/>
                <a:ea typeface="Merriweather"/>
                <a:cs typeface="Merriweather"/>
                <a:sym typeface="Merriweather"/>
              </a:rPr>
              <a:t>105.75</a:t>
            </a: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= 0.064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6147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2700"/>
              <a:t>PSet 2</a:t>
            </a:r>
            <a:r>
              <a:rPr lang="en" sz="2700"/>
              <a:t> is out, due Tuesday am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6147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 sz="2700"/>
              <a:t>PSet 1</a:t>
            </a:r>
            <a:r>
              <a:rPr lang="en" sz="2700"/>
              <a:t> solutions are posted on Canvas, and grades will be released by next week</a:t>
            </a:r>
            <a:endParaRPr sz="27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6147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Remember to come to </a:t>
            </a:r>
            <a:r>
              <a:rPr b="1" lang="en" sz="2700"/>
              <a:t>Office Hours</a:t>
            </a:r>
            <a:r>
              <a:rPr lang="en" sz="2700"/>
              <a:t> or use </a:t>
            </a:r>
            <a:r>
              <a:rPr b="1" lang="en" sz="2700"/>
              <a:t>Slack</a:t>
            </a:r>
            <a:r>
              <a:rPr lang="en" sz="2700"/>
              <a:t> to #askforhelp!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14"/>
          </a:p>
          <a:p>
            <a:pPr indent="-36147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Video, slides, and worksheets from the </a:t>
            </a:r>
            <a:r>
              <a:rPr b="1" lang="en" sz="2700"/>
              <a:t>Excel training sessions</a:t>
            </a:r>
            <a:r>
              <a:rPr lang="en" sz="2700"/>
              <a:t> are also available now</a:t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Probabilities vs counts</a:t>
            </a: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4025250" y="1505300"/>
            <a:ext cx="188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probabilities</a:t>
            </a:r>
            <a:endParaRPr sz="17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3796650" y="2495550"/>
            <a:ext cx="215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multiply top and bottom by 1,000</a:t>
            </a:r>
            <a:endParaRPr sz="17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4293450" y="3668800"/>
            <a:ext cx="188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counts</a:t>
            </a:r>
            <a:endParaRPr sz="17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3988650" y="4507000"/>
            <a:ext cx="188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same answer!</a:t>
            </a:r>
            <a:endParaRPr sz="17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324" y="186775"/>
            <a:ext cx="3761025" cy="46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Probabilities vs counts</a:t>
            </a:r>
            <a:endParaRPr/>
          </a:p>
        </p:txBody>
      </p:sp>
      <p:sp>
        <p:nvSpPr>
          <p:cNvPr id="198" name="Google Shape;198;p33"/>
          <p:cNvSpPr txBox="1"/>
          <p:nvPr/>
        </p:nvSpPr>
        <p:spPr>
          <a:xfrm>
            <a:off x="463150" y="1291975"/>
            <a:ext cx="8520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erriweather"/>
                <a:ea typeface="Merriweather"/>
                <a:cs typeface="Merriweather"/>
                <a:sym typeface="Merriweather"/>
              </a:rPr>
              <a:t>Using probabilities is fine</a:t>
            </a:r>
            <a:endParaRPr sz="2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erriweather"/>
                <a:ea typeface="Merriweather"/>
                <a:cs typeface="Merriweather"/>
                <a:sym typeface="Merriweather"/>
              </a:rPr>
              <a:t>Using counts is fine (perhaps easier?)</a:t>
            </a:r>
            <a:endParaRPr sz="2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erriweather"/>
                <a:ea typeface="Merriweather"/>
                <a:cs typeface="Merriweather"/>
                <a:sym typeface="Merriweather"/>
              </a:rPr>
              <a:t>The only thing you need to remember is that you must be </a:t>
            </a:r>
            <a:r>
              <a:rPr b="1" lang="en" sz="2200">
                <a:latin typeface="Merriweather"/>
                <a:ea typeface="Merriweather"/>
                <a:cs typeface="Merriweather"/>
                <a:sym typeface="Merriweather"/>
              </a:rPr>
              <a:t>CONSISTENT</a:t>
            </a:r>
            <a:r>
              <a:rPr lang="en" sz="2200">
                <a:latin typeface="Merriweather"/>
                <a:ea typeface="Merriweather"/>
                <a:cs typeface="Merriweather"/>
                <a:sym typeface="Merriweather"/>
              </a:rPr>
              <a:t>!! </a:t>
            </a:r>
            <a:endParaRPr sz="2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erriweather"/>
                <a:ea typeface="Merriweather"/>
                <a:cs typeface="Merriweather"/>
                <a:sym typeface="Merriweather"/>
              </a:rPr>
              <a:t>Always sense-check your answer:</a:t>
            </a:r>
            <a:endParaRPr sz="2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Probabilities must be between 0 and 1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Counts must be between 0 and your total population size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Complement of a conditional probability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1 - P(A|B) = ???</a:t>
            </a:r>
            <a:endParaRPr sz="2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Complement of a conditional probability</a:t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1 - P(A|B) = </a:t>
            </a:r>
            <a:r>
              <a:rPr lang="en" sz="2700">
                <a:solidFill>
                  <a:srgbClr val="FF0000"/>
                </a:solidFill>
              </a:rPr>
              <a:t>P(not A | B)</a:t>
            </a:r>
            <a:endParaRPr sz="2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Complements of conditional probability</a:t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1 - P(A|B) = </a:t>
            </a:r>
            <a:r>
              <a:rPr lang="en" sz="2700">
                <a:solidFill>
                  <a:srgbClr val="FF0000"/>
                </a:solidFill>
              </a:rPr>
              <a:t>P(not A | B)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743475" y="2498625"/>
            <a:ext cx="4521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latin typeface="Merriweather"/>
                <a:ea typeface="Merriweather"/>
                <a:cs typeface="Merriweather"/>
                <a:sym typeface="Merriweather"/>
              </a:rPr>
              <a:t>Why? </a:t>
            </a:r>
            <a:endParaRPr i="1" sz="2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erriweather"/>
                <a:ea typeface="Merriweather"/>
                <a:cs typeface="Merriweather"/>
                <a:sym typeface="Merriweather"/>
              </a:rPr>
              <a:t>Let’s prove it...</a:t>
            </a:r>
            <a:endParaRPr sz="23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 rotWithShape="1">
          <a:blip r:embed="rId3">
            <a:alphaModFix/>
          </a:blip>
          <a:srcRect b="78283" l="0" r="0" t="0"/>
          <a:stretch/>
        </p:blipFill>
        <p:spPr>
          <a:xfrm>
            <a:off x="666750" y="352425"/>
            <a:ext cx="7810500" cy="9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 txBox="1"/>
          <p:nvPr/>
        </p:nvSpPr>
        <p:spPr>
          <a:xfrm>
            <a:off x="6203900" y="517950"/>
            <a:ext cx="25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Multiplication rule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912" y="1098875"/>
            <a:ext cx="5577074" cy="372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/>
          <p:nvPr/>
        </p:nvSpPr>
        <p:spPr>
          <a:xfrm>
            <a:off x="326050" y="225425"/>
            <a:ext cx="85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If you’re having trouble remembering the probability rules, print out this  box from </a:t>
            </a:r>
            <a:r>
              <a:rPr b="1"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Handout 2</a:t>
            </a: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and have it in front of you when working on a PSet!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 preferRelativeResize="0"/>
          <p:nvPr/>
        </p:nvPicPr>
        <p:blipFill rotWithShape="1">
          <a:blip r:embed="rId3">
            <a:alphaModFix/>
          </a:blip>
          <a:srcRect b="78283" l="0" r="0" t="0"/>
          <a:stretch/>
        </p:blipFill>
        <p:spPr>
          <a:xfrm>
            <a:off x="666750" y="352425"/>
            <a:ext cx="7810500" cy="9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9"/>
          <p:cNvSpPr txBox="1"/>
          <p:nvPr/>
        </p:nvSpPr>
        <p:spPr>
          <a:xfrm>
            <a:off x="6203900" y="517950"/>
            <a:ext cx="25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Multiplication rule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 rotWithShape="1">
          <a:blip r:embed="rId3">
            <a:alphaModFix/>
          </a:blip>
          <a:srcRect b="55765" l="0" r="0" t="0"/>
          <a:stretch/>
        </p:blipFill>
        <p:spPr>
          <a:xfrm>
            <a:off x="591175" y="352425"/>
            <a:ext cx="7810500" cy="19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/>
        </p:nvSpPr>
        <p:spPr>
          <a:xfrm>
            <a:off x="6203900" y="1127550"/>
            <a:ext cx="25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Rearranging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b="33523" l="0" r="0" t="0"/>
          <a:stretch/>
        </p:blipFill>
        <p:spPr>
          <a:xfrm>
            <a:off x="666750" y="352425"/>
            <a:ext cx="7810500" cy="29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 rotWithShape="1">
          <a:blip r:embed="rId4">
            <a:alphaModFix/>
          </a:blip>
          <a:srcRect b="38982" l="28682" r="43396" t="39216"/>
          <a:stretch/>
        </p:blipFill>
        <p:spPr>
          <a:xfrm rot="10800000">
            <a:off x="-9473" y="2316825"/>
            <a:ext cx="1227950" cy="7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 rotWithShape="1">
          <a:blip r:embed="rId4">
            <a:alphaModFix/>
          </a:blip>
          <a:srcRect b="38982" l="63669" r="9585" t="39216"/>
          <a:stretch/>
        </p:blipFill>
        <p:spPr>
          <a:xfrm rot="10800000">
            <a:off x="702300" y="1320425"/>
            <a:ext cx="1176225" cy="7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 rotWithShape="1">
          <a:blip r:embed="rId4">
            <a:alphaModFix/>
          </a:blip>
          <a:srcRect b="38982" l="0" r="73255" t="39216"/>
          <a:stretch/>
        </p:blipFill>
        <p:spPr>
          <a:xfrm rot="10800000">
            <a:off x="1295402" y="2313750"/>
            <a:ext cx="1176225" cy="71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/>
        </p:nvSpPr>
        <p:spPr>
          <a:xfrm>
            <a:off x="1055813" y="2400088"/>
            <a:ext cx="31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+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1055800" y="1892188"/>
            <a:ext cx="31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277" y="368825"/>
            <a:ext cx="6103675" cy="45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5006350" y="2120775"/>
            <a:ext cx="1572300" cy="32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11700" y="1741463"/>
            <a:ext cx="257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Office hours schedule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2"/>
          <p:cNvPicPr preferRelativeResize="0"/>
          <p:nvPr/>
        </p:nvPicPr>
        <p:blipFill rotWithShape="1">
          <a:blip r:embed="rId3">
            <a:alphaModFix/>
          </a:blip>
          <a:srcRect b="11008" l="0" r="0" t="0"/>
          <a:stretch/>
        </p:blipFill>
        <p:spPr>
          <a:xfrm>
            <a:off x="666750" y="352425"/>
            <a:ext cx="7810500" cy="395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42"/>
          <p:cNvCxnSpPr/>
          <p:nvPr/>
        </p:nvCxnSpPr>
        <p:spPr>
          <a:xfrm flipH="1">
            <a:off x="3083675" y="2340175"/>
            <a:ext cx="1340700" cy="450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2"/>
          <p:cNvCxnSpPr/>
          <p:nvPr/>
        </p:nvCxnSpPr>
        <p:spPr>
          <a:xfrm flipH="1">
            <a:off x="7136550" y="2340175"/>
            <a:ext cx="1340700" cy="450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352425"/>
            <a:ext cx="78105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 txBox="1"/>
          <p:nvPr/>
        </p:nvSpPr>
        <p:spPr>
          <a:xfrm>
            <a:off x="5204450" y="3726475"/>
            <a:ext cx="254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Multiplication rule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(again!)</a:t>
            </a:r>
            <a:endParaRPr sz="18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490250" y="526350"/>
            <a:ext cx="81636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Wow, that multiplication rule sure seems useful!!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490250" y="526350"/>
            <a:ext cx="81636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Wow, that multiplication rule sure seems useful!!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Source Code Pro"/>
                <a:ea typeface="Source Code Pro"/>
                <a:cs typeface="Source Code Pro"/>
                <a:sym typeface="Source Code Pro"/>
              </a:rPr>
              <a:t>“Conditional = Joint / 2nd Marginal”</a:t>
            </a:r>
            <a:endParaRPr sz="2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490250" y="526350"/>
            <a:ext cx="81636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Wow, that multiplication rule sure seems useful!!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2">
                <a:latin typeface="Source Code Pro"/>
                <a:ea typeface="Source Code Pro"/>
                <a:cs typeface="Source Code Pro"/>
                <a:sym typeface="Source Code Pro"/>
              </a:rPr>
              <a:t>“Conditional = Joint / 2nd Marginal”</a:t>
            </a:r>
            <a:endParaRPr sz="3222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P(A|B) = P(A&amp;B) / P(B)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P(B|A) = P(A&amp;B) / P(A) 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Sensitivity vs Specificity</a:t>
            </a:r>
            <a:endParaRPr/>
          </a:p>
        </p:txBody>
      </p:sp>
      <p:graphicFrame>
        <p:nvGraphicFramePr>
          <p:cNvPr id="285" name="Google Shape;285;p47"/>
          <p:cNvGraphicFramePr/>
          <p:nvPr/>
        </p:nvGraphicFramePr>
        <p:xfrm>
          <a:off x="178525" y="206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425750"/>
                <a:gridCol w="1706075"/>
                <a:gridCol w="5618525"/>
              </a:tblGrid>
              <a:tr h="48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Sensitivity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P(+ | Disease)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of </a:t>
                      </a:r>
                      <a:r>
                        <a:rPr i="1" lang="en">
                          <a:solidFill>
                            <a:schemeClr val="accent5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correctly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classifying those </a:t>
                      </a:r>
                      <a:r>
                        <a:rPr i="1" lang="en">
                          <a:solidFill>
                            <a:srgbClr val="00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with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the disease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46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1 - Sensitivity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P(– | Disease)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of </a:t>
                      </a:r>
                      <a:r>
                        <a:rPr i="1"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incorrectly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classifying those </a:t>
                      </a:r>
                      <a:r>
                        <a:rPr i="1"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with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the disease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46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Specificity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P(– | No disease)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of </a:t>
                      </a:r>
                      <a:r>
                        <a:rPr i="1" lang="en">
                          <a:solidFill>
                            <a:schemeClr val="accent5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correctly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classifying those </a:t>
                      </a:r>
                      <a:r>
                        <a:rPr i="1" lang="en">
                          <a:solidFill>
                            <a:srgbClr val="99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without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the disease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1 - Specificity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P(+ | No disease)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of </a:t>
                      </a:r>
                      <a:r>
                        <a:rPr i="1"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incorrectly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classifying those </a:t>
                      </a:r>
                      <a:r>
                        <a:rPr i="1"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without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the disease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Sensitivity vs Specificity</a:t>
            </a:r>
            <a:endParaRPr/>
          </a:p>
        </p:txBody>
      </p:sp>
      <p:graphicFrame>
        <p:nvGraphicFramePr>
          <p:cNvPr id="291" name="Google Shape;291;p48"/>
          <p:cNvGraphicFramePr/>
          <p:nvPr/>
        </p:nvGraphicFramePr>
        <p:xfrm>
          <a:off x="178525" y="206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425750"/>
                <a:gridCol w="1706075"/>
                <a:gridCol w="5618525"/>
              </a:tblGrid>
              <a:tr h="48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Sensitivity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P(+ | Disease)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of </a:t>
                      </a:r>
                      <a:r>
                        <a:rPr i="1" lang="en">
                          <a:solidFill>
                            <a:schemeClr val="accent5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correctly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classifying those </a:t>
                      </a:r>
                      <a:r>
                        <a:rPr i="1" lang="en">
                          <a:solidFill>
                            <a:srgbClr val="00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with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the disease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46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1 - Sensitivity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P(– | Disease)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of </a:t>
                      </a:r>
                      <a:r>
                        <a:rPr i="1" lang="en">
                          <a:solidFill>
                            <a:srgbClr val="FF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incorrectly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classifying those </a:t>
                      </a:r>
                      <a:r>
                        <a:rPr i="1" lang="en">
                          <a:solidFill>
                            <a:srgbClr val="00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with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the disease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46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Specificity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P(– | No disease)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of </a:t>
                      </a:r>
                      <a:r>
                        <a:rPr i="1" lang="en">
                          <a:solidFill>
                            <a:schemeClr val="accent5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correctly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classifying those </a:t>
                      </a:r>
                      <a:r>
                        <a:rPr i="1" lang="en">
                          <a:solidFill>
                            <a:srgbClr val="99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without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the disease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1 - Specificity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P(+ | No disease)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of </a:t>
                      </a:r>
                      <a:r>
                        <a:rPr i="1" lang="en">
                          <a:solidFill>
                            <a:srgbClr val="FF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incorrectly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classifying those </a:t>
                      </a:r>
                      <a:r>
                        <a:rPr i="1" lang="en">
                          <a:solidFill>
                            <a:srgbClr val="99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without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the disease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PPV  vs NPV</a:t>
            </a:r>
            <a:endParaRPr/>
          </a:p>
        </p:txBody>
      </p:sp>
      <p:graphicFrame>
        <p:nvGraphicFramePr>
          <p:cNvPr id="297" name="Google Shape;297;p49"/>
          <p:cNvGraphicFramePr/>
          <p:nvPr/>
        </p:nvGraphicFramePr>
        <p:xfrm>
          <a:off x="254725" y="214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828000"/>
                <a:gridCol w="2278900"/>
                <a:gridCol w="4021825"/>
              </a:tblGrid>
              <a:tr h="48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Positive predictive value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P(Disease | +)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that a </a:t>
                      </a:r>
                      <a:r>
                        <a:rPr i="1" lang="en">
                          <a:solidFill>
                            <a:srgbClr val="00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positive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test result is a 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true positive</a:t>
                      </a:r>
                      <a:endParaRPr>
                        <a:solidFill>
                          <a:schemeClr val="accent5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46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1 - PPV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P(No disease | +)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that a </a:t>
                      </a:r>
                      <a:r>
                        <a:rPr i="1"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positive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test result is a 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false positive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46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Negative predictive value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P(No disease | –)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that a </a:t>
                      </a:r>
                      <a:r>
                        <a:rPr i="1" lang="en">
                          <a:solidFill>
                            <a:srgbClr val="99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negative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test result is a 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true negative</a:t>
                      </a:r>
                      <a:endParaRPr>
                        <a:solidFill>
                          <a:schemeClr val="accent5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1 - NPV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P(Disease | –)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that a </a:t>
                      </a:r>
                      <a:r>
                        <a:rPr i="1"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negative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test result is a 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false negative</a:t>
                      </a:r>
                      <a:endParaRPr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PPV  vs NPV</a:t>
            </a:r>
            <a:endParaRPr/>
          </a:p>
        </p:txBody>
      </p:sp>
      <p:graphicFrame>
        <p:nvGraphicFramePr>
          <p:cNvPr id="303" name="Google Shape;303;p50"/>
          <p:cNvGraphicFramePr/>
          <p:nvPr/>
        </p:nvGraphicFramePr>
        <p:xfrm>
          <a:off x="254725" y="214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828000"/>
                <a:gridCol w="2278900"/>
                <a:gridCol w="4021825"/>
              </a:tblGrid>
              <a:tr h="48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Positive predictive value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P(Disease | +)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that a </a:t>
                      </a:r>
                      <a:r>
                        <a:rPr i="1" lang="en">
                          <a:solidFill>
                            <a:srgbClr val="00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positive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test result is a 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true positive</a:t>
                      </a:r>
                      <a:endParaRPr>
                        <a:solidFill>
                          <a:schemeClr val="accent5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46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1 - PPV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P(No disease | +)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that a </a:t>
                      </a:r>
                      <a:r>
                        <a:rPr i="1" lang="en">
                          <a:solidFill>
                            <a:srgbClr val="00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positive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test result is a 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false positive</a:t>
                      </a:r>
                      <a:endParaRPr>
                        <a:solidFill>
                          <a:schemeClr val="accent3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46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Negative predictive value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P(No disease | –)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that a </a:t>
                      </a:r>
                      <a:r>
                        <a:rPr i="1" lang="en">
                          <a:solidFill>
                            <a:srgbClr val="99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negative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test result is a 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true negative</a:t>
                      </a:r>
                      <a:endParaRPr>
                        <a:solidFill>
                          <a:schemeClr val="accent5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1 - NPV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P(Disease | –)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Probability that a </a:t>
                      </a:r>
                      <a:r>
                        <a:rPr i="1" lang="en">
                          <a:solidFill>
                            <a:srgbClr val="99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negative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test result is a </a:t>
                      </a:r>
                      <a:endParaRPr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false negative</a:t>
                      </a:r>
                      <a:endParaRPr>
                        <a:solidFill>
                          <a:schemeClr val="accent3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Sensitivity and Specificity vs PPV and NPV</a:t>
            </a:r>
            <a:endParaRPr/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3">
            <a:alphaModFix/>
          </a:blip>
          <a:srcRect b="0" l="-14838" r="18424" t="0"/>
          <a:stretch/>
        </p:blipFill>
        <p:spPr>
          <a:xfrm>
            <a:off x="53000" y="1105650"/>
            <a:ext cx="3842325" cy="25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1"/>
          <p:cNvPicPr preferRelativeResize="0"/>
          <p:nvPr/>
        </p:nvPicPr>
        <p:blipFill rotWithShape="1">
          <a:blip r:embed="rId4">
            <a:alphaModFix/>
          </a:blip>
          <a:srcRect b="0" l="-5420" r="24755" t="0"/>
          <a:stretch/>
        </p:blipFill>
        <p:spPr>
          <a:xfrm>
            <a:off x="4942400" y="1105650"/>
            <a:ext cx="3490795" cy="25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1"/>
          <p:cNvSpPr txBox="1"/>
          <p:nvPr/>
        </p:nvSpPr>
        <p:spPr>
          <a:xfrm>
            <a:off x="390025" y="3760075"/>
            <a:ext cx="399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Sensitivity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specificity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are what matters to the medical testing company - they want to make the test as accurate as possible.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2" name="Google Shape;312;p51"/>
          <p:cNvSpPr txBox="1"/>
          <p:nvPr/>
        </p:nvSpPr>
        <p:spPr>
          <a:xfrm>
            <a:off x="5042900" y="3811900"/>
            <a:ext cx="3842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PPV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NPV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are what matters to the patient - they want to know what the test results means in terms of their own health!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900" y="773300"/>
            <a:ext cx="7076799" cy="406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Sensitivity and Specificity vs PPV and NPV</a:t>
            </a: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 rotWithShape="1">
          <a:blip r:embed="rId3">
            <a:alphaModFix/>
          </a:blip>
          <a:srcRect b="0" l="-14838" r="18424" t="0"/>
          <a:stretch/>
        </p:blipFill>
        <p:spPr>
          <a:xfrm>
            <a:off x="53000" y="1105650"/>
            <a:ext cx="3842325" cy="25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2"/>
          <p:cNvPicPr preferRelativeResize="0"/>
          <p:nvPr/>
        </p:nvPicPr>
        <p:blipFill rotWithShape="1">
          <a:blip r:embed="rId4">
            <a:alphaModFix/>
          </a:blip>
          <a:srcRect b="0" l="-5420" r="24755" t="0"/>
          <a:stretch/>
        </p:blipFill>
        <p:spPr>
          <a:xfrm>
            <a:off x="4942400" y="1105650"/>
            <a:ext cx="3490795" cy="25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2"/>
          <p:cNvSpPr txBox="1"/>
          <p:nvPr/>
        </p:nvSpPr>
        <p:spPr>
          <a:xfrm>
            <a:off x="390025" y="3760075"/>
            <a:ext cx="399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Sensitivity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specificity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are what matters to the medical testing company - they want to make the test as accurate as possible.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1" name="Google Shape;321;p52"/>
          <p:cNvSpPr txBox="1"/>
          <p:nvPr/>
        </p:nvSpPr>
        <p:spPr>
          <a:xfrm>
            <a:off x="5042900" y="3811900"/>
            <a:ext cx="3842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PPV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NPV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are what matters to the patient - they want to know what the test results means in terms of their own health!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2" name="Google Shape;322;p52"/>
          <p:cNvSpPr/>
          <p:nvPr/>
        </p:nvSpPr>
        <p:spPr>
          <a:xfrm>
            <a:off x="926325" y="2888650"/>
            <a:ext cx="2815500" cy="4632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P(test result | condition)</a:t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3" name="Google Shape;323;p52"/>
          <p:cNvSpPr/>
          <p:nvPr/>
        </p:nvSpPr>
        <p:spPr>
          <a:xfrm>
            <a:off x="5381225" y="2888650"/>
            <a:ext cx="2815500" cy="463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P(condition | test result)</a:t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Set 1,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 😱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Q2: Validation</a:t>
            </a:r>
            <a:endParaRPr/>
          </a:p>
        </p:txBody>
      </p:sp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most important thing to say about this question is: </a:t>
            </a:r>
            <a:endParaRPr sz="2100"/>
          </a:p>
          <a:p>
            <a:pPr indent="45720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/>
              <a:t>well done everyone!</a:t>
            </a:r>
            <a:endParaRPr b="1"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It’s a hard question, especially this early in the semester.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If you found it tricky, </a:t>
            </a:r>
            <a:r>
              <a:rPr b="1" lang="en" sz="2100"/>
              <a:t>don’t panic</a:t>
            </a:r>
            <a:r>
              <a:rPr lang="en" sz="2100"/>
              <a:t>. It </a:t>
            </a:r>
            <a:r>
              <a:rPr b="1" i="1" lang="en" sz="2100"/>
              <a:t>is</a:t>
            </a:r>
            <a:r>
              <a:rPr lang="en" sz="2100"/>
              <a:t> tricky!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Bayes rule is a </a:t>
            </a:r>
            <a:r>
              <a:rPr i="1" lang="en" sz="2100"/>
              <a:t>core concept</a:t>
            </a:r>
            <a:r>
              <a:rPr lang="en" sz="2100"/>
              <a:t> in this class. It is 100% worth your time to review this question until you are comfortable with it.</a:t>
            </a:r>
            <a:endParaRPr sz="2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Q2: Strategy</a:t>
            </a:r>
            <a:endParaRPr/>
          </a:p>
        </p:txBody>
      </p:sp>
      <p:sp>
        <p:nvSpPr>
          <p:cNvPr id="340" name="Google Shape;340;p5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Abbott reports that this test has a specificity (P(Negative Test | No COVID)) of 98.5% and a sensitivity (P(Positive Test | COVID)) of 84.6%.  Assume that the prevalence of COVID-19 (i.e., the proportion of people who are currently infected) is 1% in your population of interest.</a:t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1" name="Google Shape;341;p55"/>
          <p:cNvSpPr txBox="1"/>
          <p:nvPr/>
        </p:nvSpPr>
        <p:spPr>
          <a:xfrm>
            <a:off x="426600" y="2839900"/>
            <a:ext cx="8141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What is the first thing we do with a question like this?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erriweather"/>
              <a:buAutoNum type="alphaUcParenBoth"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Guess the answer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erriweather"/>
              <a:buAutoNum type="alphaUcParenBoth"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Panic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erriweather"/>
              <a:buAutoNum type="alphaUcParenBoth"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Write out all the information in formal probability notation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Q2: Strategy</a:t>
            </a:r>
            <a:endParaRPr/>
          </a:p>
        </p:txBody>
      </p:sp>
      <p:sp>
        <p:nvSpPr>
          <p:cNvPr id="347" name="Google Shape;347;p5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Abbott reports that this test has a specificity (P(Negative Test | No COVID)) of 98.5% and a sensitivity (P(Positive Test | COVID)) of 84.6%.  Assume that the prevalence of COVID-19 (i.e., the proportion of people who are currently infected) is 1% in your population of interest.</a:t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8" name="Google Shape;348;p56"/>
          <p:cNvSpPr txBox="1"/>
          <p:nvPr/>
        </p:nvSpPr>
        <p:spPr>
          <a:xfrm>
            <a:off x="426600" y="2839900"/>
            <a:ext cx="8141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What is the first thing we do with a question like this?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erriweather"/>
              <a:buAutoNum type="alphaUcParenBoth"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Guess the answer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erriweather"/>
              <a:buAutoNum type="alphaUcParenBoth"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Panic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Merriweather"/>
              <a:buAutoNum type="alphaUcParenBoth"/>
            </a:pPr>
            <a:r>
              <a:rPr lang="en" sz="1900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rPr>
              <a:t>Write out all the information in formal probability notation</a:t>
            </a:r>
            <a:endParaRPr sz="1900">
              <a:solidFill>
                <a:schemeClr val="accent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sp>
        <p:nvSpPr>
          <p:cNvPr id="354" name="Google Shape;354;p5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Abbott reports that this test has a </a:t>
            </a:r>
            <a:r>
              <a:rPr i="1" lang="en" sz="1800">
                <a:highlight>
                  <a:srgbClr val="00FF00"/>
                </a:highlight>
              </a:rPr>
              <a:t>specificity (P(Negative Test | No COVID)) of 98.5%</a:t>
            </a:r>
            <a:r>
              <a:rPr i="1" lang="en" sz="1800"/>
              <a:t> and a sensitivity (P(Positive Test | COVID)) of 84.6%.  Assume that the prevalence of COVID-19 (i.e., the proportion of people who are currently infected) is 1% in your population of interest.</a:t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00FF00"/>
                </a:highlight>
              </a:rPr>
              <a:t>P(– | No COVID) = 0.985</a:t>
            </a:r>
            <a:endParaRPr sz="18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Abbott reports that this test has a specificity (P(Negative Test | No COVID)) of 98.5% and a </a:t>
            </a:r>
            <a:r>
              <a:rPr i="1" lang="en" sz="1800">
                <a:highlight>
                  <a:srgbClr val="00FFFF"/>
                </a:highlight>
              </a:rPr>
              <a:t>sensitivity (P(Positive Test | COVID)) of 84.6%</a:t>
            </a:r>
            <a:r>
              <a:rPr i="1" lang="en" sz="1800"/>
              <a:t>.  Assume that the prevalence of COVID-19 (i.e., the proportion of people who are currently infected) is 1% in your population of interest.</a:t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P(– | No COVID) = 0.985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00FFFF"/>
                </a:highlight>
              </a:rPr>
              <a:t>P(+ | COVID) = 0.846</a:t>
            </a:r>
            <a:endParaRPr sz="1800"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sp>
        <p:nvSpPr>
          <p:cNvPr id="366" name="Google Shape;366;p5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Abbott reports that this test has a specificity (P(Negative Test | No COVID)) of 98.5% and a sensitivity (P(Positive Test | COVID)) of 84.6%.  Assume that the </a:t>
            </a:r>
            <a:r>
              <a:rPr i="1" lang="en" sz="1800">
                <a:highlight>
                  <a:srgbClr val="FF00FF"/>
                </a:highlight>
              </a:rPr>
              <a:t>prevalence of COVID-19 (i.e., the proportion of people who are currently infected) is 1%</a:t>
            </a:r>
            <a:r>
              <a:rPr i="1" lang="en" sz="1800"/>
              <a:t> in your population of interest.</a:t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P(– | No COVID) = 0.985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P(+ | COVID) = 0.846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highlight>
                  <a:srgbClr val="FF00FF"/>
                </a:highlight>
              </a:rPr>
              <a:t>P(COVID) = 0.01</a:t>
            </a:r>
            <a:endParaRPr sz="1800">
              <a:highlight>
                <a:srgbClr val="FF00FF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sp>
        <p:nvSpPr>
          <p:cNvPr id="372" name="Google Shape;372;p6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Abbott reports that this test has a specificity (P(Negative Test | No COVID)) of 98.5% and a sensitivity (P(Positive Test | COVID)) of 84.6%.  Assume that the prevalence of COVID-19 (i.e., the proportion of people who are currently infected) is 1% in your population of interest.</a:t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P(– | No COVID) = 0.985		→ 		P(+ | No COVID) = 1 - 0.985 = 0.015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P(+ | COVID) = 0.846		→ 		P(– | COVID) = 1 - 0.846 = 0.154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P(COVID) = 0.01				→ 		P(No COVID) = 1 - 0.01 = 0.99</a:t>
            </a:r>
            <a:endParaRPr sz="1800"/>
          </a:p>
        </p:txBody>
      </p:sp>
      <p:sp>
        <p:nvSpPr>
          <p:cNvPr id="373" name="Google Shape;373;p60"/>
          <p:cNvSpPr txBox="1"/>
          <p:nvPr/>
        </p:nvSpPr>
        <p:spPr>
          <a:xfrm>
            <a:off x="5362900" y="2510800"/>
            <a:ext cx="26814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Let’s take complements!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P(– | No COVID) = 0.985	→ 		P(+ | No COVID) = 1 - 0.985 = 0.015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P(+ | COVID) = 0.846		→ 		P(– | COVID) = 1 - 0.846 = 0.154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P(COVID) = 0.01			→ 		P(No COVID) = 1 - 0.01 = 0.99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OK… now what is step #2?</a:t>
            </a:r>
            <a:endParaRPr b="1"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lphaUcParenBoth"/>
            </a:pPr>
            <a:r>
              <a:rPr lang="en" sz="1900"/>
              <a:t>Give up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lphaUcParenBoth"/>
            </a:pPr>
            <a:r>
              <a:rPr lang="en" sz="1900"/>
              <a:t>Fill in a 2x2 table with all the joint probabilities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lphaUcParenBoth"/>
            </a:pPr>
            <a:r>
              <a:rPr lang="en" sz="1900"/>
              <a:t>Panic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277" y="368825"/>
            <a:ext cx="6103675" cy="45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2999700" y="2572775"/>
            <a:ext cx="5751600" cy="51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311700" y="1741463"/>
            <a:ext cx="257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Excel training session materials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sp>
        <p:nvSpPr>
          <p:cNvPr id="385" name="Google Shape;385;p62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P(– | No COVID) = 0.985	→ 		P(+ | No COVID) = 1 - 0.985 = 0.015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P(+ | COVID) = 0.846		→ 		P(– | COVID) = 1 - 0.846 = 0.154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P(COVID) = 0.01			→ 		P(No COVID) = 1 - 0.01 = 0.99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OK… now what is step #2?</a:t>
            </a:r>
            <a:endParaRPr b="1"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lphaUcParenBoth"/>
            </a:pPr>
            <a:r>
              <a:rPr lang="en" sz="1900"/>
              <a:t>Give up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AutoNum type="alphaUcParenBoth"/>
            </a:pPr>
            <a:r>
              <a:rPr lang="en" sz="1900">
                <a:solidFill>
                  <a:schemeClr val="accent5"/>
                </a:solidFill>
              </a:rPr>
              <a:t>Fill in a 2x2 table with all the joint probabilities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lphaUcParenBoth"/>
            </a:pPr>
            <a:r>
              <a:rPr lang="en" sz="1900"/>
              <a:t>Panic</a:t>
            </a:r>
            <a:endParaRPr sz="1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P(– | No COVID) = 0.985	→ 		P(+ | No COVID) = 1 - 0.985 = 0.015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P(+ | COVID) = 0.846		→ 		P(– | COVID) = 1 - 0.846 = 0.154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P(COVID) = 0.01			→ 		P(No COVID) = 1 - 0.01 = 0.99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91" name="Google Shape;39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graphicFrame>
        <p:nvGraphicFramePr>
          <p:cNvPr id="392" name="Google Shape;392;p63"/>
          <p:cNvGraphicFramePr/>
          <p:nvPr/>
        </p:nvGraphicFramePr>
        <p:xfrm>
          <a:off x="611150" y="325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P(– | No COVID) = 0.985	→ 		P(+ | No COVID) = 1 - 0.985 = 0.015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P(+ | COVID) = 0.846		→ 		P(– | COVID) = 1 - 0.846 = 0.154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P(COVID) = 0.01			→ 		P(No COVID) = 1 - 0.01 = 0.99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98" name="Google Shape;39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graphicFrame>
        <p:nvGraphicFramePr>
          <p:cNvPr id="399" name="Google Shape;399;p64"/>
          <p:cNvGraphicFramePr/>
          <p:nvPr/>
        </p:nvGraphicFramePr>
        <p:xfrm>
          <a:off x="611150" y="325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P(+ &amp; Covid)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P(– &amp; Covid)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P(+ &amp; No Covid)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P(– &amp; No Covid)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5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P(– | No COVID) = 0.985	→ 		P(+ | No COVID) = 1 - 0.985 = 0.015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P(+ | COVID) = 0.846		→ 		P(– | COVID) = 1 - 0.846 = 0.154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P(COVID) = 0.01			→ 		P(No COVID) = 1 - 0.01 = 0.99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05" name="Google Shape;40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graphicFrame>
        <p:nvGraphicFramePr>
          <p:cNvPr id="406" name="Google Shape;406;p65"/>
          <p:cNvGraphicFramePr/>
          <p:nvPr/>
        </p:nvGraphicFramePr>
        <p:xfrm>
          <a:off x="611150" y="325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P(+ &amp; Covid)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P(– &amp; Covid)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P(+ &amp; No Covid)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P(– &amp; No Covid)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7" name="Google Shape;407;p65"/>
          <p:cNvSpPr txBox="1"/>
          <p:nvPr/>
        </p:nvSpPr>
        <p:spPr>
          <a:xfrm>
            <a:off x="877575" y="2718000"/>
            <a:ext cx="650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But… we don’t have any joint probabilities… do we??!</a:t>
            </a:r>
            <a:endParaRPr sz="17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P(– | No COVID) = 0.985	→ 		P(+ | No COVID) = 1 - 0.985 = 0.015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P(+ | COVID) = 0.846		→ 		P(– | COVID) = 1 - 0.846 = 0.154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P(COVID) = 0.01			→ 		P(No COVID) = 1 - 0.01 = 0.99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3" name="Google Shape;41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graphicFrame>
        <p:nvGraphicFramePr>
          <p:cNvPr id="414" name="Google Shape;414;p66"/>
          <p:cNvGraphicFramePr/>
          <p:nvPr/>
        </p:nvGraphicFramePr>
        <p:xfrm>
          <a:off x="611150" y="325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P(+ &amp; Covid)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P(– &amp; Covid)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P(+ &amp; No Covid)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P(– &amp; No Covid)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5" name="Google Shape;415;p66"/>
          <p:cNvSpPr txBox="1"/>
          <p:nvPr/>
        </p:nvSpPr>
        <p:spPr>
          <a:xfrm>
            <a:off x="877575" y="2718000"/>
            <a:ext cx="650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But… we don’t have any joint probabilities… do we??! </a:t>
            </a:r>
            <a:r>
              <a:rPr b="1" lang="en" sz="1700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Yes!</a:t>
            </a:r>
            <a:endParaRPr b="1" sz="1700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P(– | No COVID) = 0.985	→ 		P(+ | No COVID) = 1 - 0.985 = 0.015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P(+ | COVID) = 0.846		→ 		P(– | COVID) = 1 - 0.846 = 0.154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P(COVID) = 0.01			→ 		P(No COVID) = 1 - 0.01 = 0.99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21" name="Google Shape;42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graphicFrame>
        <p:nvGraphicFramePr>
          <p:cNvPr id="422" name="Google Shape;422;p67"/>
          <p:cNvGraphicFramePr/>
          <p:nvPr/>
        </p:nvGraphicFramePr>
        <p:xfrm>
          <a:off x="311700" y="321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16025"/>
                <a:gridCol w="3583075"/>
                <a:gridCol w="3621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P(+ | Covid) * P(Covid)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P(– | Covid) * P(Covid)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P(+ | No Covid) * P(No Covid)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P(– | No Covid) * P(No Covid)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>
            <p:ph type="title"/>
          </p:nvPr>
        </p:nvSpPr>
        <p:spPr>
          <a:xfrm>
            <a:off x="490250" y="526350"/>
            <a:ext cx="8005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Wow… the multiplication rule </a:t>
            </a:r>
            <a:r>
              <a:rPr i="1" lang="en"/>
              <a:t>again</a:t>
            </a:r>
            <a:r>
              <a:rPr lang="en"/>
              <a:t>??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Say it with me now:</a:t>
            </a:r>
            <a:endParaRPr sz="3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9"/>
          <p:cNvSpPr txBox="1"/>
          <p:nvPr>
            <p:ph type="title"/>
          </p:nvPr>
        </p:nvSpPr>
        <p:spPr>
          <a:xfrm>
            <a:off x="490250" y="526350"/>
            <a:ext cx="8005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Wow… the multiplication rule </a:t>
            </a:r>
            <a:r>
              <a:rPr i="1" lang="en"/>
              <a:t>again</a:t>
            </a:r>
            <a:r>
              <a:rPr lang="en"/>
              <a:t>??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Say it with me now: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“Conditional = Joint / 2nd marginal”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“Joint = Conditional * 2nd marginal”</a:t>
            </a:r>
            <a:endParaRPr sz="3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</a:rPr>
              <a:t>P(– | No COVID) = 0.985</a:t>
            </a:r>
            <a:r>
              <a:rPr lang="en" sz="1900"/>
              <a:t>	→ 		</a:t>
            </a:r>
            <a:r>
              <a:rPr lang="en" sz="1900">
                <a:solidFill>
                  <a:srgbClr val="FF0000"/>
                </a:solidFill>
              </a:rPr>
              <a:t>P(+ | No COVID) = 1 - 0.985 = 0.015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</a:rPr>
              <a:t>P(+ | COVID) = 0.846</a:t>
            </a:r>
            <a:r>
              <a:rPr lang="en" sz="1900"/>
              <a:t>		→ 		</a:t>
            </a:r>
            <a:r>
              <a:rPr lang="en" sz="1900">
                <a:solidFill>
                  <a:schemeClr val="accent5"/>
                </a:solidFill>
              </a:rPr>
              <a:t>P(– | COVID) = 1 - 0.846 = 0.154</a:t>
            </a:r>
            <a:endParaRPr sz="19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FF"/>
                </a:solidFill>
              </a:rPr>
              <a:t>P(COVID) = 0.01</a:t>
            </a:r>
            <a:r>
              <a:rPr lang="en" sz="1900"/>
              <a:t>			→ 		</a:t>
            </a:r>
            <a:r>
              <a:rPr lang="en" sz="1900">
                <a:solidFill>
                  <a:srgbClr val="FF00FF"/>
                </a:solidFill>
              </a:rPr>
              <a:t>P(No COVID) = 1 - 0.01 = 0.99</a:t>
            </a:r>
            <a:endParaRPr sz="19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38" name="Google Shape;43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graphicFrame>
        <p:nvGraphicFramePr>
          <p:cNvPr id="439" name="Google Shape;439;p70"/>
          <p:cNvGraphicFramePr/>
          <p:nvPr/>
        </p:nvGraphicFramePr>
        <p:xfrm>
          <a:off x="311700" y="321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16025"/>
                <a:gridCol w="3583075"/>
                <a:gridCol w="3621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00FF"/>
                          </a:solidFill>
                        </a:rPr>
                        <a:t>P(+ | Covid)</a:t>
                      </a:r>
                      <a:r>
                        <a:rPr lang="en" sz="2000"/>
                        <a:t> * </a:t>
                      </a:r>
                      <a:r>
                        <a:rPr lang="en" sz="2000">
                          <a:solidFill>
                            <a:srgbClr val="9900FF"/>
                          </a:solidFill>
                        </a:rPr>
                        <a:t>P(Covid)</a:t>
                      </a:r>
                      <a:endParaRPr sz="2000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5"/>
                          </a:solidFill>
                        </a:rPr>
                        <a:t>P(– | Covid)</a:t>
                      </a:r>
                      <a:r>
                        <a:rPr lang="en" sz="2000"/>
                        <a:t> * </a:t>
                      </a:r>
                      <a:r>
                        <a:rPr lang="en" sz="2000">
                          <a:solidFill>
                            <a:srgbClr val="9900FF"/>
                          </a:solidFill>
                        </a:rPr>
                        <a:t>P(Covid)</a:t>
                      </a:r>
                      <a:endParaRPr sz="2000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0000"/>
                          </a:solidFill>
                        </a:rPr>
                        <a:t>P(+ | No Covid)</a:t>
                      </a:r>
                      <a:r>
                        <a:rPr lang="en" sz="2000"/>
                        <a:t> * </a:t>
                      </a:r>
                      <a:r>
                        <a:rPr lang="en" sz="2000">
                          <a:solidFill>
                            <a:srgbClr val="FF00FF"/>
                          </a:solidFill>
                        </a:rPr>
                        <a:t>P(No Covid)</a:t>
                      </a:r>
                      <a:endParaRPr sz="2000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980000"/>
                          </a:solidFill>
                        </a:rPr>
                        <a:t>P(– | No Covid)</a:t>
                      </a:r>
                      <a:r>
                        <a:rPr lang="en" sz="2000"/>
                        <a:t> * </a:t>
                      </a:r>
                      <a:r>
                        <a:rPr lang="en" sz="2000">
                          <a:solidFill>
                            <a:srgbClr val="FF00FF"/>
                          </a:solidFill>
                        </a:rPr>
                        <a:t>P(No Covid)</a:t>
                      </a:r>
                      <a:endParaRPr sz="2000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</a:rPr>
              <a:t>P(– | No COVID) = 0.985</a:t>
            </a:r>
            <a:r>
              <a:rPr lang="en" sz="1900"/>
              <a:t>	→ 		</a:t>
            </a:r>
            <a:r>
              <a:rPr lang="en" sz="1900">
                <a:solidFill>
                  <a:srgbClr val="FF0000"/>
                </a:solidFill>
              </a:rPr>
              <a:t>P(+ | No COVID) = 1 - 0.985 = 0.015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</a:rPr>
              <a:t>P(+ | COVID) = 0.846</a:t>
            </a:r>
            <a:r>
              <a:rPr lang="en" sz="1900"/>
              <a:t>		→ 		</a:t>
            </a:r>
            <a:r>
              <a:rPr lang="en" sz="1900">
                <a:solidFill>
                  <a:schemeClr val="accent5"/>
                </a:solidFill>
              </a:rPr>
              <a:t>P(– | COVID) = 1 - 0.846 = 0.154</a:t>
            </a:r>
            <a:endParaRPr sz="19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FF"/>
                </a:solidFill>
              </a:rPr>
              <a:t>P(COVID) = 0.01</a:t>
            </a:r>
            <a:r>
              <a:rPr lang="en" sz="1900"/>
              <a:t>			→ 		</a:t>
            </a:r>
            <a:r>
              <a:rPr lang="en" sz="1900">
                <a:solidFill>
                  <a:srgbClr val="FF00FF"/>
                </a:solidFill>
              </a:rPr>
              <a:t>P(No COVID) = 1 - 0.01 = 0.99</a:t>
            </a:r>
            <a:endParaRPr sz="19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5" name="Google Shape;44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graphicFrame>
        <p:nvGraphicFramePr>
          <p:cNvPr id="446" name="Google Shape;446;p71"/>
          <p:cNvGraphicFramePr/>
          <p:nvPr/>
        </p:nvGraphicFramePr>
        <p:xfrm>
          <a:off x="311700" y="321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16025"/>
                <a:gridCol w="3583075"/>
                <a:gridCol w="3621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00FF"/>
                          </a:solidFill>
                        </a:rPr>
                        <a:t>0.846</a:t>
                      </a:r>
                      <a:r>
                        <a:rPr lang="en" sz="2000"/>
                        <a:t> * </a:t>
                      </a:r>
                      <a:r>
                        <a:rPr lang="en" sz="2000">
                          <a:solidFill>
                            <a:srgbClr val="9900FF"/>
                          </a:solidFill>
                        </a:rPr>
                        <a:t>0.01</a:t>
                      </a:r>
                      <a:endParaRPr sz="2000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5"/>
                          </a:solidFill>
                        </a:rPr>
                        <a:t>0.154 </a:t>
                      </a:r>
                      <a:r>
                        <a:rPr lang="en" sz="2000"/>
                        <a:t>* </a:t>
                      </a:r>
                      <a:r>
                        <a:rPr lang="en" sz="2000">
                          <a:solidFill>
                            <a:srgbClr val="9900FF"/>
                          </a:solidFill>
                        </a:rPr>
                        <a:t>0.01</a:t>
                      </a:r>
                      <a:endParaRPr sz="2000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0000"/>
                          </a:solidFill>
                        </a:rPr>
                        <a:t>0.015</a:t>
                      </a:r>
                      <a:r>
                        <a:rPr lang="en" sz="2000"/>
                        <a:t> * </a:t>
                      </a:r>
                      <a:r>
                        <a:rPr lang="en" sz="2000">
                          <a:solidFill>
                            <a:srgbClr val="FF00FF"/>
                          </a:solidFill>
                        </a:rPr>
                        <a:t>0.99</a:t>
                      </a:r>
                      <a:endParaRPr sz="2000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980000"/>
                          </a:solidFill>
                        </a:rPr>
                        <a:t>0.985</a:t>
                      </a:r>
                      <a:r>
                        <a:rPr lang="en" sz="2000"/>
                        <a:t> * </a:t>
                      </a:r>
                      <a:r>
                        <a:rPr lang="en" sz="2000">
                          <a:solidFill>
                            <a:srgbClr val="FF00FF"/>
                          </a:solidFill>
                        </a:rPr>
                        <a:t>0.99</a:t>
                      </a:r>
                      <a:endParaRPr sz="2000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311700" y="1741463"/>
            <a:ext cx="257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Review Session slides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800" y="257251"/>
            <a:ext cx="5882700" cy="48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7678675" y="2889675"/>
            <a:ext cx="1153500" cy="51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</a:rPr>
              <a:t>P(– | No COVID) = 0.985</a:t>
            </a:r>
            <a:r>
              <a:rPr lang="en" sz="1900"/>
              <a:t>	→ 		</a:t>
            </a:r>
            <a:r>
              <a:rPr lang="en" sz="1900">
                <a:solidFill>
                  <a:srgbClr val="FF0000"/>
                </a:solidFill>
              </a:rPr>
              <a:t>P(+ | No COVID) = 1 - 0.985 = 0.015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</a:rPr>
              <a:t>P(+ | COVID) = 0.846</a:t>
            </a:r>
            <a:r>
              <a:rPr lang="en" sz="1900"/>
              <a:t>		→ 		</a:t>
            </a:r>
            <a:r>
              <a:rPr lang="en" sz="1900">
                <a:solidFill>
                  <a:schemeClr val="accent5"/>
                </a:solidFill>
              </a:rPr>
              <a:t>P(– | COVID) = 1 - 0.846 = 0.154</a:t>
            </a:r>
            <a:endParaRPr sz="19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FF"/>
                </a:solidFill>
              </a:rPr>
              <a:t>P(COVID) = 0.01</a:t>
            </a:r>
            <a:r>
              <a:rPr lang="en" sz="1900"/>
              <a:t>			→ 		</a:t>
            </a:r>
            <a:r>
              <a:rPr lang="en" sz="1900">
                <a:solidFill>
                  <a:srgbClr val="FF00FF"/>
                </a:solidFill>
              </a:rPr>
              <a:t>P(No COVID) = 1 - 0.01 = 0.99</a:t>
            </a:r>
            <a:endParaRPr sz="19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52" name="Google Shape;45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graphicFrame>
        <p:nvGraphicFramePr>
          <p:cNvPr id="453" name="Google Shape;453;p72"/>
          <p:cNvGraphicFramePr/>
          <p:nvPr/>
        </p:nvGraphicFramePr>
        <p:xfrm>
          <a:off x="845100" y="283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55125"/>
                <a:gridCol w="2134525"/>
                <a:gridCol w="2043175"/>
                <a:gridCol w="1811575"/>
              </a:tblGrid>
              <a:tr h="52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85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2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148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9,752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9,900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7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233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9,767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10,000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3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lphaLcParenBoth"/>
            </a:pPr>
            <a:r>
              <a:rPr lang="en" sz="1900"/>
              <a:t>What is the </a:t>
            </a:r>
            <a:r>
              <a:rPr i="1" lang="en" sz="1900"/>
              <a:t>positive predictive value</a:t>
            </a:r>
            <a:r>
              <a:rPr lang="en" sz="1900"/>
              <a:t>, P(COVID | +)?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59" name="Google Shape;45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graphicFrame>
        <p:nvGraphicFramePr>
          <p:cNvPr id="460" name="Google Shape;460;p73"/>
          <p:cNvGraphicFramePr/>
          <p:nvPr/>
        </p:nvGraphicFramePr>
        <p:xfrm>
          <a:off x="845100" y="283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55125"/>
                <a:gridCol w="2134525"/>
                <a:gridCol w="2043175"/>
                <a:gridCol w="1811575"/>
              </a:tblGrid>
              <a:tr h="52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85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2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148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9,752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9,900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7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233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9,767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10,000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4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66" name="Google Shape;46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graphicFrame>
        <p:nvGraphicFramePr>
          <p:cNvPr id="467" name="Google Shape;467;p74"/>
          <p:cNvGraphicFramePr/>
          <p:nvPr/>
        </p:nvGraphicFramePr>
        <p:xfrm>
          <a:off x="845100" y="283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55125"/>
                <a:gridCol w="2134525"/>
                <a:gridCol w="2043175"/>
                <a:gridCol w="1811575"/>
              </a:tblGrid>
              <a:tr h="52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85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2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148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9,752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9,900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7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233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9,767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10,000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8" name="Google Shape;4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349800"/>
            <a:ext cx="525780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4"/>
          <p:cNvSpPr/>
          <p:nvPr/>
        </p:nvSpPr>
        <p:spPr>
          <a:xfrm>
            <a:off x="4979000" y="1646700"/>
            <a:ext cx="2553300" cy="382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4"/>
          <p:cNvSpPr/>
          <p:nvPr/>
        </p:nvSpPr>
        <p:spPr>
          <a:xfrm>
            <a:off x="5036775" y="2197650"/>
            <a:ext cx="2495400" cy="4749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74"/>
          <p:cNvSpPr txBox="1"/>
          <p:nvPr/>
        </p:nvSpPr>
        <p:spPr>
          <a:xfrm>
            <a:off x="5010975" y="2151613"/>
            <a:ext cx="254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positives</a:t>
            </a:r>
            <a:endParaRPr sz="2400"/>
          </a:p>
        </p:txBody>
      </p:sp>
      <p:sp>
        <p:nvSpPr>
          <p:cNvPr id="472" name="Google Shape;472;p74"/>
          <p:cNvSpPr txBox="1"/>
          <p:nvPr/>
        </p:nvSpPr>
        <p:spPr>
          <a:xfrm>
            <a:off x="4982150" y="1547425"/>
            <a:ext cx="254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TRUE positives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5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78" name="Google Shape;47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graphicFrame>
        <p:nvGraphicFramePr>
          <p:cNvPr id="479" name="Google Shape;479;p75"/>
          <p:cNvGraphicFramePr/>
          <p:nvPr/>
        </p:nvGraphicFramePr>
        <p:xfrm>
          <a:off x="845100" y="283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55125"/>
                <a:gridCol w="2134525"/>
                <a:gridCol w="2043175"/>
                <a:gridCol w="1811575"/>
              </a:tblGrid>
              <a:tr h="52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85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2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148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9,752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9,900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7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233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9,767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10,000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0" name="Google Shape;480;p75"/>
          <p:cNvSpPr txBox="1"/>
          <p:nvPr/>
        </p:nvSpPr>
        <p:spPr>
          <a:xfrm>
            <a:off x="1871825" y="1017725"/>
            <a:ext cx="6574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erriweather"/>
                <a:ea typeface="Merriweather"/>
                <a:cs typeface="Merriweather"/>
                <a:sym typeface="Merriweather"/>
              </a:rPr>
              <a:t>So P(COVID | +) 	</a:t>
            </a:r>
            <a:endParaRPr sz="2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600">
                <a:latin typeface="Merriweather"/>
                <a:ea typeface="Merriweather"/>
                <a:cs typeface="Merriweather"/>
                <a:sym typeface="Merriweather"/>
              </a:rPr>
              <a:t>= (85 / 10,000) / (233 / 10,000)</a:t>
            </a:r>
            <a:endParaRPr sz="2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600">
                <a:latin typeface="Merriweather"/>
                <a:ea typeface="Merriweather"/>
                <a:cs typeface="Merriweather"/>
                <a:sym typeface="Merriweather"/>
              </a:rPr>
              <a:t>= 85 / 233</a:t>
            </a:r>
            <a:endParaRPr sz="2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erriweather"/>
                <a:ea typeface="Merriweather"/>
                <a:cs typeface="Merriweather"/>
                <a:sym typeface="Merriweather"/>
              </a:rPr>
              <a:t>= 0.36</a:t>
            </a:r>
            <a:endParaRPr sz="2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6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86" name="Google Shape;48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Q2(c)</a:t>
            </a:r>
            <a:endParaRPr/>
          </a:p>
        </p:txBody>
      </p:sp>
      <p:sp>
        <p:nvSpPr>
          <p:cNvPr id="487" name="Google Shape;487;p76"/>
          <p:cNvSpPr txBox="1"/>
          <p:nvPr/>
        </p:nvSpPr>
        <p:spPr>
          <a:xfrm>
            <a:off x="463150" y="1218850"/>
            <a:ext cx="8369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Part (b) was about comparing this scenario to the mammograms example - see solutions.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Let’s do part (c) together…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(c) What is P(No Covid | –) ?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93" name="Google Shape;49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Q2(c)</a:t>
            </a:r>
            <a:endParaRPr/>
          </a:p>
        </p:txBody>
      </p:sp>
      <p:sp>
        <p:nvSpPr>
          <p:cNvPr id="494" name="Google Shape;494;p77"/>
          <p:cNvSpPr txBox="1"/>
          <p:nvPr/>
        </p:nvSpPr>
        <p:spPr>
          <a:xfrm>
            <a:off x="463150" y="1218850"/>
            <a:ext cx="8369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Part (b) was about comparing this scenario to the mammograms example - see solutions.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Let’s do part (c) together…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(c) What is P(No Covid | –) ?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95" name="Google Shape;49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800" y="1855950"/>
            <a:ext cx="4552801" cy="13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7"/>
          <p:cNvSpPr/>
          <p:nvPr/>
        </p:nvSpPr>
        <p:spPr>
          <a:xfrm>
            <a:off x="6496400" y="3176375"/>
            <a:ext cx="1962300" cy="304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7"/>
          <p:cNvSpPr txBox="1"/>
          <p:nvPr/>
        </p:nvSpPr>
        <p:spPr>
          <a:xfrm>
            <a:off x="6198600" y="3082463"/>
            <a:ext cx="254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ALL negatives</a:t>
            </a:r>
            <a:endParaRPr sz="2000"/>
          </a:p>
        </p:txBody>
      </p:sp>
      <p:sp>
        <p:nvSpPr>
          <p:cNvPr id="498" name="Google Shape;498;p77"/>
          <p:cNvSpPr/>
          <p:nvPr/>
        </p:nvSpPr>
        <p:spPr>
          <a:xfrm>
            <a:off x="6496400" y="2742375"/>
            <a:ext cx="1962300" cy="304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7"/>
          <p:cNvSpPr txBox="1"/>
          <p:nvPr/>
        </p:nvSpPr>
        <p:spPr>
          <a:xfrm>
            <a:off x="6169775" y="2644375"/>
            <a:ext cx="254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TRUE negatives</a:t>
            </a:r>
            <a:endParaRPr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8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05" name="Google Shape;50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Q2(c)</a:t>
            </a:r>
            <a:endParaRPr/>
          </a:p>
        </p:txBody>
      </p:sp>
      <p:sp>
        <p:nvSpPr>
          <p:cNvPr id="506" name="Google Shape;506;p78"/>
          <p:cNvSpPr txBox="1"/>
          <p:nvPr/>
        </p:nvSpPr>
        <p:spPr>
          <a:xfrm>
            <a:off x="463150" y="1218850"/>
            <a:ext cx="8369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Part (b) was about comparing this scenario to the mammograms example - see solutions.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Let’s do part (c) together…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(c) What is P(No Covid | –) ?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07" name="Google Shape;5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800" y="1855950"/>
            <a:ext cx="4552801" cy="13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8"/>
          <p:cNvSpPr/>
          <p:nvPr/>
        </p:nvSpPr>
        <p:spPr>
          <a:xfrm>
            <a:off x="6496400" y="3176375"/>
            <a:ext cx="1962300" cy="304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8"/>
          <p:cNvSpPr txBox="1"/>
          <p:nvPr/>
        </p:nvSpPr>
        <p:spPr>
          <a:xfrm>
            <a:off x="6198600" y="3082463"/>
            <a:ext cx="254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ALL negatives</a:t>
            </a:r>
            <a:endParaRPr sz="2000"/>
          </a:p>
        </p:txBody>
      </p:sp>
      <p:sp>
        <p:nvSpPr>
          <p:cNvPr id="510" name="Google Shape;510;p78"/>
          <p:cNvSpPr/>
          <p:nvPr/>
        </p:nvSpPr>
        <p:spPr>
          <a:xfrm>
            <a:off x="6496400" y="2742375"/>
            <a:ext cx="1962300" cy="304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8"/>
          <p:cNvSpPr txBox="1"/>
          <p:nvPr/>
        </p:nvSpPr>
        <p:spPr>
          <a:xfrm>
            <a:off x="6169775" y="2644375"/>
            <a:ext cx="254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TRUE negatives</a:t>
            </a:r>
            <a:endParaRPr sz="2000"/>
          </a:p>
        </p:txBody>
      </p:sp>
      <p:graphicFrame>
        <p:nvGraphicFramePr>
          <p:cNvPr id="512" name="Google Shape;512;p78"/>
          <p:cNvGraphicFramePr/>
          <p:nvPr/>
        </p:nvGraphicFramePr>
        <p:xfrm>
          <a:off x="921275" y="30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67425"/>
                <a:gridCol w="850650"/>
                <a:gridCol w="1334750"/>
                <a:gridCol w="1506250"/>
              </a:tblGrid>
              <a:tr h="4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+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48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85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7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148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9,752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9,900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8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233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9,767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10,000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9"/>
          <p:cNvSpPr txBox="1"/>
          <p:nvPr>
            <p:ph idx="1" type="body"/>
          </p:nvPr>
        </p:nvSpPr>
        <p:spPr>
          <a:xfrm>
            <a:off x="311700" y="1234075"/>
            <a:ext cx="85206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8" name="Google Shape;51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Q2(c)</a:t>
            </a:r>
            <a:endParaRPr/>
          </a:p>
        </p:txBody>
      </p:sp>
      <p:sp>
        <p:nvSpPr>
          <p:cNvPr id="519" name="Google Shape;519;p79"/>
          <p:cNvSpPr txBox="1"/>
          <p:nvPr/>
        </p:nvSpPr>
        <p:spPr>
          <a:xfrm>
            <a:off x="463150" y="1218850"/>
            <a:ext cx="8369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Part (b) was about comparing this scenario to the mammograms example - see solutions.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Let’s do part (c) together…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(c) What is P(No Covid | –) ?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20" name="Google Shape;5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800" y="1855950"/>
            <a:ext cx="4552801" cy="13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9"/>
          <p:cNvSpPr/>
          <p:nvPr/>
        </p:nvSpPr>
        <p:spPr>
          <a:xfrm>
            <a:off x="6496400" y="3176375"/>
            <a:ext cx="1962300" cy="304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9"/>
          <p:cNvSpPr txBox="1"/>
          <p:nvPr/>
        </p:nvSpPr>
        <p:spPr>
          <a:xfrm>
            <a:off x="6198600" y="3082463"/>
            <a:ext cx="254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ALL negatives</a:t>
            </a:r>
            <a:endParaRPr sz="2000"/>
          </a:p>
        </p:txBody>
      </p:sp>
      <p:sp>
        <p:nvSpPr>
          <p:cNvPr id="523" name="Google Shape;523;p79"/>
          <p:cNvSpPr/>
          <p:nvPr/>
        </p:nvSpPr>
        <p:spPr>
          <a:xfrm>
            <a:off x="6496400" y="2742375"/>
            <a:ext cx="1962300" cy="304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9"/>
          <p:cNvSpPr txBox="1"/>
          <p:nvPr/>
        </p:nvSpPr>
        <p:spPr>
          <a:xfrm>
            <a:off x="6169775" y="2644375"/>
            <a:ext cx="254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TRUE negatives</a:t>
            </a:r>
            <a:endParaRPr sz="2000"/>
          </a:p>
        </p:txBody>
      </p:sp>
      <p:graphicFrame>
        <p:nvGraphicFramePr>
          <p:cNvPr id="525" name="Google Shape;525;p79"/>
          <p:cNvGraphicFramePr/>
          <p:nvPr/>
        </p:nvGraphicFramePr>
        <p:xfrm>
          <a:off x="921275" y="30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67425"/>
                <a:gridCol w="850650"/>
                <a:gridCol w="1334750"/>
                <a:gridCol w="1506250"/>
              </a:tblGrid>
              <a:tr h="4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+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48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85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7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148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9,752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9,900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8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233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9,767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10,000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6" name="Google Shape;526;p79"/>
          <p:cNvSpPr txBox="1"/>
          <p:nvPr/>
        </p:nvSpPr>
        <p:spPr>
          <a:xfrm>
            <a:off x="6252650" y="3668700"/>
            <a:ext cx="246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erriweather"/>
                <a:ea typeface="Merriweather"/>
                <a:cs typeface="Merriweather"/>
                <a:sym typeface="Merriweather"/>
              </a:rPr>
              <a:t>= </a:t>
            </a:r>
            <a:r>
              <a:rPr lang="en" sz="2200">
                <a:highlight>
                  <a:srgbClr val="00FF00"/>
                </a:highlight>
                <a:latin typeface="Merriweather"/>
                <a:ea typeface="Merriweather"/>
                <a:cs typeface="Merriweather"/>
                <a:sym typeface="Merriweather"/>
              </a:rPr>
              <a:t>9752</a:t>
            </a:r>
            <a:r>
              <a:rPr lang="en" sz="2200">
                <a:latin typeface="Merriweather"/>
                <a:ea typeface="Merriweather"/>
                <a:cs typeface="Merriweather"/>
                <a:sym typeface="Merriweather"/>
              </a:rPr>
              <a:t> / </a:t>
            </a:r>
            <a:r>
              <a:rPr lang="en" sz="2200">
                <a:solidFill>
                  <a:schemeClr val="dk2"/>
                </a:solidFill>
                <a:highlight>
                  <a:srgbClr val="FF00FF"/>
                </a:highlight>
                <a:latin typeface="Merriweather"/>
                <a:ea typeface="Merriweather"/>
                <a:cs typeface="Merriweather"/>
                <a:sym typeface="Merriweather"/>
              </a:rPr>
              <a:t>9767</a:t>
            </a:r>
            <a:endParaRPr sz="2200">
              <a:solidFill>
                <a:schemeClr val="dk2"/>
              </a:solidFill>
              <a:highlight>
                <a:srgbClr val="FF00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erriweather"/>
                <a:ea typeface="Merriweather"/>
                <a:cs typeface="Merriweather"/>
                <a:sym typeface="Merriweather"/>
              </a:rPr>
              <a:t>= 0.998 (to 3dp)</a:t>
            </a:r>
            <a:endParaRPr sz="2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Q2(c)</a:t>
            </a:r>
            <a:endParaRPr/>
          </a:p>
        </p:txBody>
      </p:sp>
      <p:sp>
        <p:nvSpPr>
          <p:cNvPr id="532" name="Google Shape;532;p80"/>
          <p:cNvSpPr/>
          <p:nvPr/>
        </p:nvSpPr>
        <p:spPr>
          <a:xfrm>
            <a:off x="4102225" y="408125"/>
            <a:ext cx="4790100" cy="2632800"/>
          </a:xfrm>
          <a:prstGeom prst="wedgeRoundRectCallout">
            <a:avLst>
              <a:gd fmla="val -42319" name="adj1"/>
              <a:gd fmla="val 7568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Merriweather"/>
                <a:ea typeface="Merriweather"/>
                <a:cs typeface="Merriweather"/>
                <a:sym typeface="Merriweather"/>
              </a:rPr>
              <a:t>But Sophie, I thought this question was about Bayes rule!</a:t>
            </a:r>
            <a:endParaRPr i="1" sz="2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Merriweather"/>
                <a:ea typeface="Merriweather"/>
                <a:cs typeface="Merriweather"/>
                <a:sym typeface="Merriweather"/>
              </a:rPr>
              <a:t>We haven’t used it...have we??</a:t>
            </a:r>
            <a:endParaRPr i="1"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33" name="Google Shape;5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950" y="2474225"/>
            <a:ext cx="1029175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Q2(c)</a:t>
            </a:r>
            <a:endParaRPr/>
          </a:p>
        </p:txBody>
      </p:sp>
      <p:sp>
        <p:nvSpPr>
          <p:cNvPr id="539" name="Google Shape;539;p81"/>
          <p:cNvSpPr txBox="1"/>
          <p:nvPr/>
        </p:nvSpPr>
        <p:spPr>
          <a:xfrm>
            <a:off x="463150" y="1218850"/>
            <a:ext cx="836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(c) What is P(No Covid | –) ?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How did we get these numbers in the table?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540" name="Google Shape;540;p81"/>
          <p:cNvGraphicFramePr/>
          <p:nvPr/>
        </p:nvGraphicFramePr>
        <p:xfrm>
          <a:off x="690125" y="245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67425"/>
                <a:gridCol w="850650"/>
                <a:gridCol w="1334750"/>
                <a:gridCol w="1506250"/>
              </a:tblGrid>
              <a:tr h="4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+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48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85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7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148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9,752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9,900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8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233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9,767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10,000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311700" y="1741463"/>
            <a:ext cx="257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PSet 1 solutions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800" y="257251"/>
            <a:ext cx="5882700" cy="48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5557875" y="4425400"/>
            <a:ext cx="840900" cy="35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Q2(c)</a:t>
            </a:r>
            <a:endParaRPr/>
          </a:p>
        </p:txBody>
      </p:sp>
      <p:sp>
        <p:nvSpPr>
          <p:cNvPr id="546" name="Google Shape;546;p82"/>
          <p:cNvSpPr txBox="1"/>
          <p:nvPr/>
        </p:nvSpPr>
        <p:spPr>
          <a:xfrm>
            <a:off x="463150" y="1218850"/>
            <a:ext cx="836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(c) What is P(No Covid | –) ?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How did we get these numbers in the table?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547" name="Google Shape;547;p82"/>
          <p:cNvGraphicFramePr/>
          <p:nvPr/>
        </p:nvGraphicFramePr>
        <p:xfrm>
          <a:off x="170675" y="251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16025"/>
                <a:gridCol w="3583075"/>
                <a:gridCol w="3621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P(+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P(–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P(+ | No Covid) * P(No 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P(– | No Covid) * P(No 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Q2(c)</a:t>
            </a:r>
            <a:endParaRPr/>
          </a:p>
        </p:txBody>
      </p:sp>
      <p:sp>
        <p:nvSpPr>
          <p:cNvPr id="553" name="Google Shape;553;p83"/>
          <p:cNvSpPr txBox="1"/>
          <p:nvPr/>
        </p:nvSpPr>
        <p:spPr>
          <a:xfrm>
            <a:off x="463150" y="1218850"/>
            <a:ext cx="836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(c) What is P(No Covid | –) ?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Let’s add the column totals as well...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554" name="Google Shape;554;p83"/>
          <p:cNvGraphicFramePr/>
          <p:nvPr/>
        </p:nvGraphicFramePr>
        <p:xfrm>
          <a:off x="170675" y="251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16025"/>
                <a:gridCol w="3583075"/>
                <a:gridCol w="3621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P(+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P(–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P(+ | No Covid) * P(No 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P(– | No Covid) * P(No 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P(+ | No Covid) * P(No Covid) + P(+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P(– | No Covid) * P(No Covid) + P(–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9" name="Google Shape;559;p84"/>
          <p:cNvGraphicFramePr/>
          <p:nvPr/>
        </p:nvGraphicFramePr>
        <p:xfrm>
          <a:off x="170675" y="251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16025"/>
                <a:gridCol w="3583075"/>
                <a:gridCol w="3621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P(+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P(–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P(+ | No Covid) * P(No 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P(– | No Covid) * P(No 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P(+ | No Covid) * P(No Covid) + P(+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P(– | No Covid) * P(No Covid) + P(–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pic>
        <p:nvPicPr>
          <p:cNvPr id="560" name="Google Shape;560;p84"/>
          <p:cNvPicPr preferRelativeResize="0"/>
          <p:nvPr/>
        </p:nvPicPr>
        <p:blipFill rotWithShape="1">
          <a:blip r:embed="rId3">
            <a:alphaModFix/>
          </a:blip>
          <a:srcRect b="50283" l="0" r="0" t="0"/>
          <a:stretch/>
        </p:blipFill>
        <p:spPr>
          <a:xfrm>
            <a:off x="344325" y="383275"/>
            <a:ext cx="8173299" cy="8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4"/>
          <p:cNvSpPr/>
          <p:nvPr/>
        </p:nvSpPr>
        <p:spPr>
          <a:xfrm>
            <a:off x="3751275" y="315125"/>
            <a:ext cx="3503100" cy="382800"/>
          </a:xfrm>
          <a:prstGeom prst="roundRect">
            <a:avLst>
              <a:gd fmla="val 16667" name="adj"/>
            </a:avLst>
          </a:prstGeom>
          <a:solidFill>
            <a:srgbClr val="00FF00">
              <a:alpha val="3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84"/>
          <p:cNvSpPr/>
          <p:nvPr/>
        </p:nvSpPr>
        <p:spPr>
          <a:xfrm>
            <a:off x="2516675" y="694750"/>
            <a:ext cx="6000900" cy="382800"/>
          </a:xfrm>
          <a:prstGeom prst="roundRect">
            <a:avLst>
              <a:gd fmla="val 16667" name="adj"/>
            </a:avLst>
          </a:prstGeom>
          <a:solidFill>
            <a:srgbClr val="EB1E95">
              <a:alpha val="47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7" name="Google Shape;567;p85"/>
          <p:cNvGraphicFramePr/>
          <p:nvPr/>
        </p:nvGraphicFramePr>
        <p:xfrm>
          <a:off x="170675" y="251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{77E242E0-CA1F-46A5-83D5-B8EBE49803D8}</a:tableStyleId>
              </a:tblPr>
              <a:tblGrid>
                <a:gridCol w="1316025"/>
                <a:gridCol w="3583075"/>
                <a:gridCol w="3621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+"/>
                      </a:pPr>
                      <a:r>
                        <a:rPr b="1" lang="en" sz="2000"/>
                        <a:t>test result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–  test result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P(+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P(–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No Covid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P(+ | No Covid) * P(No 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P(– | No Covid) * P(No 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Totals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P(+ | No Covid) * P(No Covid) + P(+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</a:rPr>
                        <a:t>P(– | No Covid) * P(No Covid) + P(– | Covid) * P(Covid)</a:t>
                      </a:r>
                      <a:endParaRPr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pic>
        <p:nvPicPr>
          <p:cNvPr id="568" name="Google Shape;56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3" y="383275"/>
            <a:ext cx="8173302" cy="17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5"/>
          <p:cNvSpPr/>
          <p:nvPr/>
        </p:nvSpPr>
        <p:spPr>
          <a:xfrm>
            <a:off x="3751275" y="315125"/>
            <a:ext cx="3503100" cy="382800"/>
          </a:xfrm>
          <a:prstGeom prst="roundRect">
            <a:avLst>
              <a:gd fmla="val 16667" name="adj"/>
            </a:avLst>
          </a:prstGeom>
          <a:solidFill>
            <a:srgbClr val="00FF00">
              <a:alpha val="3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85"/>
          <p:cNvSpPr/>
          <p:nvPr/>
        </p:nvSpPr>
        <p:spPr>
          <a:xfrm>
            <a:off x="2516675" y="694750"/>
            <a:ext cx="6000900" cy="382800"/>
          </a:xfrm>
          <a:prstGeom prst="roundRect">
            <a:avLst>
              <a:gd fmla="val 16667" name="adj"/>
            </a:avLst>
          </a:prstGeom>
          <a:solidFill>
            <a:srgbClr val="EB1E95">
              <a:alpha val="47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85"/>
          <p:cNvSpPr txBox="1"/>
          <p:nvPr/>
        </p:nvSpPr>
        <p:spPr>
          <a:xfrm>
            <a:off x="6430825" y="1504350"/>
            <a:ext cx="255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It’s Bayes rule!!!</a:t>
            </a:r>
            <a:endParaRPr b="1" sz="21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PS1, Q2</a:t>
            </a:r>
            <a:endParaRPr/>
          </a:p>
        </p:txBody>
      </p:sp>
      <p:sp>
        <p:nvSpPr>
          <p:cNvPr id="577" name="Google Shape;577;p8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the solutions for the rest of Q2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Right now, let’s move on to a  practice problem that is designed to help you with the concept of “updating your priors” as in Q1 on PS2...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your priors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updating</a:t>
            </a:r>
            <a:endParaRPr/>
          </a:p>
        </p:txBody>
      </p:sp>
      <p:pic>
        <p:nvPicPr>
          <p:cNvPr id="588" name="Google Shape;58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125"/>
            <a:ext cx="8839200" cy="264768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8"/>
          <p:cNvSpPr txBox="1"/>
          <p:nvPr/>
        </p:nvSpPr>
        <p:spPr>
          <a:xfrm>
            <a:off x="5489125" y="4454325"/>
            <a:ext cx="357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From Handout 3, Section 4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updating</a:t>
            </a:r>
            <a:endParaRPr/>
          </a:p>
        </p:txBody>
      </p:sp>
      <p:pic>
        <p:nvPicPr>
          <p:cNvPr id="595" name="Google Shape;59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125"/>
            <a:ext cx="8839200" cy="2647687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89"/>
          <p:cNvSpPr txBox="1"/>
          <p:nvPr/>
        </p:nvSpPr>
        <p:spPr>
          <a:xfrm>
            <a:off x="5489125" y="4454325"/>
            <a:ext cx="357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From Handout 3, Section 4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97" name="Google Shape;597;p89"/>
          <p:cNvSpPr txBox="1"/>
          <p:nvPr/>
        </p:nvSpPr>
        <p:spPr>
          <a:xfrm>
            <a:off x="3370400" y="206600"/>
            <a:ext cx="539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In reality, we don’t just do this once.</a:t>
            </a:r>
            <a:endParaRPr sz="19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Bayesian updating is an </a:t>
            </a:r>
            <a:r>
              <a:rPr i="1" lang="en" sz="19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iterative </a:t>
            </a:r>
            <a:r>
              <a:rPr lang="en" sz="19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process!</a:t>
            </a:r>
            <a:endParaRPr sz="19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updating</a:t>
            </a:r>
            <a:endParaRPr/>
          </a:p>
        </p:txBody>
      </p:sp>
      <p:pic>
        <p:nvPicPr>
          <p:cNvPr id="603" name="Google Shape;603;p90"/>
          <p:cNvPicPr preferRelativeResize="0"/>
          <p:nvPr/>
        </p:nvPicPr>
        <p:blipFill rotWithShape="1">
          <a:blip r:embed="rId3">
            <a:alphaModFix/>
          </a:blip>
          <a:srcRect b="17300" l="0" r="0" t="0"/>
          <a:stretch/>
        </p:blipFill>
        <p:spPr>
          <a:xfrm>
            <a:off x="76200" y="1138650"/>
            <a:ext cx="5785300" cy="14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0"/>
          <p:cNvPicPr preferRelativeResize="0"/>
          <p:nvPr/>
        </p:nvPicPr>
        <p:blipFill rotWithShape="1">
          <a:blip r:embed="rId3">
            <a:alphaModFix/>
          </a:blip>
          <a:srcRect b="17300" l="0" r="0" t="0"/>
          <a:stretch/>
        </p:blipFill>
        <p:spPr>
          <a:xfrm>
            <a:off x="3047000" y="3458250"/>
            <a:ext cx="5785300" cy="143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90"/>
          <p:cNvCxnSpPr>
            <a:endCxn id="604" idx="1"/>
          </p:cNvCxnSpPr>
          <p:nvPr/>
        </p:nvCxnSpPr>
        <p:spPr>
          <a:xfrm rot="5400000">
            <a:off x="2848700" y="2572200"/>
            <a:ext cx="1800900" cy="1404300"/>
          </a:xfrm>
          <a:prstGeom prst="curvedConnector4">
            <a:avLst>
              <a:gd fmla="val 30106" name="adj1"/>
              <a:gd fmla="val 11695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90"/>
          <p:cNvSpPr txBox="1"/>
          <p:nvPr/>
        </p:nvSpPr>
        <p:spPr>
          <a:xfrm>
            <a:off x="5479825" y="209175"/>
            <a:ext cx="3192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When we incorporate new information using Bayes’ rule, we get a “posterior probability”... 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07" name="Google Shape;607;p90"/>
          <p:cNvSpPr txBox="1"/>
          <p:nvPr/>
        </p:nvSpPr>
        <p:spPr>
          <a:xfrm>
            <a:off x="298350" y="2997475"/>
            <a:ext cx="24417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...this then becomes our new prior when we want to include another piece  of information! </a:t>
            </a:r>
            <a:endParaRPr sz="2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1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confusions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92"/>
          <p:cNvPicPr preferRelativeResize="0"/>
          <p:nvPr/>
        </p:nvPicPr>
        <p:blipFill rotWithShape="1">
          <a:blip r:embed="rId3">
            <a:alphaModFix/>
          </a:blip>
          <a:srcRect b="4278" l="0" r="0" t="9972"/>
          <a:stretch/>
        </p:blipFill>
        <p:spPr>
          <a:xfrm>
            <a:off x="-228600" y="-67900"/>
            <a:ext cx="9700950" cy="52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92"/>
          <p:cNvSpPr/>
          <p:nvPr/>
        </p:nvSpPr>
        <p:spPr>
          <a:xfrm>
            <a:off x="5462800" y="365525"/>
            <a:ext cx="3681000" cy="4334400"/>
          </a:xfrm>
          <a:prstGeom prst="roundRect">
            <a:avLst>
              <a:gd fmla="val 16667" name="adj"/>
            </a:avLst>
          </a:prstGeom>
          <a:solidFill>
            <a:srgbClr val="FFFFFF">
              <a:alpha val="90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Harvard psychologist Amy Cuddy features in one of the most-viewed TED talks of all time, with over </a:t>
            </a:r>
            <a:r>
              <a:rPr i="1" lang="en" sz="1700">
                <a:latin typeface="Merriweather"/>
                <a:ea typeface="Merriweather"/>
                <a:cs typeface="Merriweather"/>
                <a:sym typeface="Merriweather"/>
              </a:rPr>
              <a:t>60 million views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She describes her research on “</a:t>
            </a: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power posing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” – the idea that adopting a confident posture for 2 minutes can have significant effects on self-confidence and hormone levels.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93"/>
          <p:cNvPicPr preferRelativeResize="0"/>
          <p:nvPr/>
        </p:nvPicPr>
        <p:blipFill rotWithShape="1">
          <a:blip r:embed="rId3">
            <a:alphaModFix/>
          </a:blip>
          <a:srcRect b="4278" l="0" r="0" t="9972"/>
          <a:stretch/>
        </p:blipFill>
        <p:spPr>
          <a:xfrm>
            <a:off x="-228600" y="-67900"/>
            <a:ext cx="9700950" cy="52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93"/>
          <p:cNvSpPr/>
          <p:nvPr/>
        </p:nvSpPr>
        <p:spPr>
          <a:xfrm>
            <a:off x="5462800" y="365525"/>
            <a:ext cx="3681000" cy="4334400"/>
          </a:xfrm>
          <a:prstGeom prst="roundRect">
            <a:avLst>
              <a:gd fmla="val 16667" name="adj"/>
            </a:avLst>
          </a:prstGeom>
          <a:solidFill>
            <a:srgbClr val="FFFFFF">
              <a:alpha val="90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In recent years, there has been a lively scholarly debate about whether power posing is  </a:t>
            </a:r>
            <a:r>
              <a:rPr i="1" lang="en" sz="2000">
                <a:latin typeface="Merriweather"/>
                <a:ea typeface="Merriweather"/>
                <a:cs typeface="Merriweather"/>
                <a:sym typeface="Merriweather"/>
              </a:rPr>
              <a:t>real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 - does it actually have these effects, or was the initial study a fluke?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Let’s explore this from a Bayesian perspective!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sp>
        <p:nvSpPr>
          <p:cNvPr id="630" name="Google Shape;630;p9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scenario relate to the more familiar case of medical testing?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Let’s write:</a:t>
            </a:r>
            <a:endParaRPr/>
          </a:p>
          <a:p>
            <a:pPr indent="-35782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power pose </a:t>
            </a:r>
            <a:r>
              <a:rPr lang="en"/>
              <a:t>to represent the case where power posing is real</a:t>
            </a:r>
            <a:endParaRPr/>
          </a:p>
          <a:p>
            <a:pPr indent="-3548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50"/>
              <a:t>¬power pose</a:t>
            </a:r>
            <a:r>
              <a:rPr lang="en" sz="2150"/>
              <a:t> for the case where power posing is not real</a:t>
            </a:r>
            <a:endParaRPr sz="2150"/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88000"/>
              <a:buChar char="●"/>
            </a:pPr>
            <a:r>
              <a:rPr b="1" lang="en" sz="2500"/>
              <a:t>+</a:t>
            </a:r>
            <a:r>
              <a:rPr lang="en"/>
              <a:t> for a study on power posing that finds a significant effect</a:t>
            </a:r>
            <a:endParaRPr/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88000"/>
              <a:buChar char="●"/>
            </a:pPr>
            <a:r>
              <a:rPr b="1" lang="en" sz="2500"/>
              <a:t>–</a:t>
            </a:r>
            <a:r>
              <a:rPr lang="en"/>
              <a:t> for a study that finds no significant effect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sp>
        <p:nvSpPr>
          <p:cNvPr id="636" name="Google Shape;636;p9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seeing any studies, my prior that power posing is real, P(power pose), is pretty low. (It’s weird, right?)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I’m going to say </a:t>
            </a:r>
            <a:r>
              <a:rPr b="1" lang="en"/>
              <a:t>P(power pose) = 0.1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probability that a study finds a significant effect given that power posing is real, </a:t>
            </a:r>
            <a:r>
              <a:rPr b="1" lang="en"/>
              <a:t>P(+ | power pose) = 0.8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probability that a study finds no significant effect given that power posing isn’t real, </a:t>
            </a:r>
            <a:r>
              <a:rPr b="1" lang="en"/>
              <a:t>P(– | ¬power pose) = 0.4</a:t>
            </a:r>
            <a:endParaRPr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sp>
        <p:nvSpPr>
          <p:cNvPr id="642" name="Google Shape;642;p9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happens to my prior, P(power pose), after Cuddy et al.’s first study comes out?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200" y="1887650"/>
            <a:ext cx="7518551" cy="31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sp>
        <p:nvSpPr>
          <p:cNvPr id="649" name="Google Shape;649;p9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I read Cuddy et al.’s first study, I guess there was about a </a:t>
            </a:r>
            <a:r>
              <a:rPr b="1" lang="en"/>
              <a:t>10% chance</a:t>
            </a:r>
            <a:r>
              <a:rPr lang="en"/>
              <a:t> that power posing is real.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After I read Cuddy  et al.’s first study, I have updated my prior </a:t>
            </a:r>
            <a:r>
              <a:rPr i="1" lang="en"/>
              <a:t>a little</a:t>
            </a:r>
            <a:r>
              <a:rPr lang="en"/>
              <a:t>: I now think there’s a </a:t>
            </a:r>
            <a:r>
              <a:rPr b="1" lang="en"/>
              <a:t>13% chance</a:t>
            </a:r>
            <a:r>
              <a:rPr lang="en"/>
              <a:t> that power posing is real.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happens if another study on power posing is published?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sp>
        <p:nvSpPr>
          <p:cNvPr id="655" name="Google Shape;655;p98"/>
          <p:cNvSpPr txBox="1"/>
          <p:nvPr>
            <p:ph idx="1" type="body"/>
          </p:nvPr>
        </p:nvSpPr>
        <p:spPr>
          <a:xfrm>
            <a:off x="311700" y="1234075"/>
            <a:ext cx="8520600" cy="3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the 2nd study </a:t>
            </a:r>
            <a:r>
              <a:rPr i="1" lang="en"/>
              <a:t>also</a:t>
            </a:r>
            <a:r>
              <a:rPr lang="en"/>
              <a:t> finds a significant effect of power posing.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Now we want to find P(power pose | +</a:t>
            </a:r>
            <a:r>
              <a:rPr baseline="-25000" lang="en"/>
              <a:t>2</a:t>
            </a:r>
            <a:r>
              <a:rPr lang="en"/>
              <a:t>), the probability that power posing is real given that the 1st study was successfully replicated.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do this, we can use Bayes rule in exactly the same way as before, except our prior P(power pose) is updated to reflect the result of the 1st study...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pic>
        <p:nvPicPr>
          <p:cNvPr id="661" name="Google Shape;661;p99"/>
          <p:cNvPicPr preferRelativeResize="0"/>
          <p:nvPr/>
        </p:nvPicPr>
        <p:blipFill rotWithShape="1">
          <a:blip r:embed="rId3">
            <a:alphaModFix/>
          </a:blip>
          <a:srcRect b="17300" l="0" r="0" t="0"/>
          <a:stretch/>
        </p:blipFill>
        <p:spPr>
          <a:xfrm>
            <a:off x="76200" y="1138650"/>
            <a:ext cx="5785300" cy="14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9"/>
          <p:cNvPicPr preferRelativeResize="0"/>
          <p:nvPr/>
        </p:nvPicPr>
        <p:blipFill rotWithShape="1">
          <a:blip r:embed="rId3">
            <a:alphaModFix/>
          </a:blip>
          <a:srcRect b="17300" l="0" r="0" t="0"/>
          <a:stretch/>
        </p:blipFill>
        <p:spPr>
          <a:xfrm>
            <a:off x="3047000" y="3458250"/>
            <a:ext cx="5785300" cy="143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99"/>
          <p:cNvCxnSpPr>
            <a:endCxn id="662" idx="1"/>
          </p:cNvCxnSpPr>
          <p:nvPr/>
        </p:nvCxnSpPr>
        <p:spPr>
          <a:xfrm rot="5400000">
            <a:off x="2848700" y="2572200"/>
            <a:ext cx="1800900" cy="1404300"/>
          </a:xfrm>
          <a:prstGeom prst="curvedConnector4">
            <a:avLst>
              <a:gd fmla="val 30106" name="adj1"/>
              <a:gd fmla="val 11695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99"/>
          <p:cNvSpPr txBox="1"/>
          <p:nvPr/>
        </p:nvSpPr>
        <p:spPr>
          <a:xfrm>
            <a:off x="482200" y="2413200"/>
            <a:ext cx="69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0.1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65" name="Google Shape;665;p99"/>
          <p:cNvSpPr txBox="1"/>
          <p:nvPr/>
        </p:nvSpPr>
        <p:spPr>
          <a:xfrm>
            <a:off x="2032100" y="2373900"/>
            <a:ext cx="18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1st study, +</a:t>
            </a:r>
            <a:r>
              <a:rPr baseline="-25000" lang="en" sz="1800"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baseline="-25000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66" name="Google Shape;666;p99"/>
          <p:cNvSpPr txBox="1"/>
          <p:nvPr/>
        </p:nvSpPr>
        <p:spPr>
          <a:xfrm>
            <a:off x="4451300" y="2413200"/>
            <a:ext cx="69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0.13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67" name="Google Shape;667;p99"/>
          <p:cNvSpPr txBox="1"/>
          <p:nvPr/>
        </p:nvSpPr>
        <p:spPr>
          <a:xfrm>
            <a:off x="3346725" y="4681800"/>
            <a:ext cx="69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0.13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68" name="Google Shape;668;p99"/>
          <p:cNvSpPr txBox="1"/>
          <p:nvPr/>
        </p:nvSpPr>
        <p:spPr>
          <a:xfrm>
            <a:off x="4886300" y="4681800"/>
            <a:ext cx="18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2nd study, +</a:t>
            </a:r>
            <a:r>
              <a:rPr baseline="-25000" lang="en" sz="1800"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aseline="-25000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69" name="Google Shape;669;p99"/>
          <p:cNvSpPr txBox="1"/>
          <p:nvPr/>
        </p:nvSpPr>
        <p:spPr>
          <a:xfrm>
            <a:off x="7544575" y="4681800"/>
            <a:ext cx="69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pic>
        <p:nvPicPr>
          <p:cNvPr id="675" name="Google Shape;67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325"/>
            <a:ext cx="8839249" cy="28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00"/>
          <p:cNvSpPr txBox="1"/>
          <p:nvPr/>
        </p:nvSpPr>
        <p:spPr>
          <a:xfrm>
            <a:off x="3782850" y="3728550"/>
            <a:ext cx="5361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Note: I have written P(power pose)’ to denote our updated prior, which is P(power pose | +</a:t>
            </a:r>
            <a:r>
              <a:rPr baseline="-25000" lang="en" sz="17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r>
              <a:rPr lang="en" sz="17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). </a:t>
            </a:r>
            <a:endParaRPr sz="17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Everything else in the formula is the same.</a:t>
            </a:r>
            <a:endParaRPr sz="17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sp>
        <p:nvSpPr>
          <p:cNvPr id="682" name="Google Shape;682;p10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if the 2nd study found </a:t>
            </a:r>
            <a:r>
              <a:rPr i="1" lang="en"/>
              <a:t>no effect</a:t>
            </a:r>
            <a:r>
              <a:rPr lang="en"/>
              <a:t> of power posing?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confusions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Independent vs. mutually exclusive</a:t>
            </a:r>
            <a:endParaRPr sz="2700"/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Probabilities vs. counts</a:t>
            </a:r>
            <a:endParaRPr sz="2700"/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Complement of a conditional probability</a:t>
            </a:r>
            <a:endParaRPr sz="2700"/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Sensitivity vs specificity</a:t>
            </a:r>
            <a:endParaRPr sz="27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sp>
        <p:nvSpPr>
          <p:cNvPr id="688" name="Google Shape;688;p10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if the 2nd study found </a:t>
            </a:r>
            <a:r>
              <a:rPr i="1" lang="en"/>
              <a:t>no effect</a:t>
            </a:r>
            <a:r>
              <a:rPr lang="en"/>
              <a:t> of power posing?</a:t>
            </a:r>
            <a:endParaRPr/>
          </a:p>
        </p:txBody>
      </p:sp>
      <p:pic>
        <p:nvPicPr>
          <p:cNvPr id="689" name="Google Shape;68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73" y="1713450"/>
            <a:ext cx="8206052" cy="33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sp>
        <p:nvSpPr>
          <p:cNvPr id="695" name="Google Shape;695;p10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any studies, I thought that P(power pose) = 0.1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After one study that found an effect, and one that didn’t, I have actually downgraded the probability to just 0.07 = 7% 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sp>
        <p:nvSpPr>
          <p:cNvPr id="701" name="Google Shape;701;p10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any studies, I thought that P(power pose) = 0.1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After one study that found an effect, and one that didn’t, I have actually downgraded the probability to just 0.07 = 7% 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comes back to my assumptions: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P(+ | power pose) = 0.8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P(– |  ¬power pose) = 0.4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problem: Replication, Replication, Replication</a:t>
            </a:r>
            <a:endParaRPr/>
          </a:p>
        </p:txBody>
      </p:sp>
      <p:sp>
        <p:nvSpPr>
          <p:cNvPr id="707" name="Google Shape;707;p10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any studies, I thought that P(power pose) = 0.1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After one study that found an effect, and one that didn’t, I have actually downgraded the probability to just 0.07 = 7% 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comes back to my assumptions: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P(+ | power pose) = 0.8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P(– |  ¬power pose) = 0.4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08" name="Google Shape;708;p105"/>
          <p:cNvSpPr txBox="1"/>
          <p:nvPr/>
        </p:nvSpPr>
        <p:spPr>
          <a:xfrm>
            <a:off x="5708425" y="3182900"/>
            <a:ext cx="2673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Why did I make this probability so low?</a:t>
            </a:r>
            <a:endParaRPr sz="20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File Drawer Problem</a:t>
            </a:r>
            <a:endParaRPr/>
          </a:p>
        </p:txBody>
      </p:sp>
      <p:sp>
        <p:nvSpPr>
          <p:cNvPr id="714" name="Google Shape;714;p106"/>
          <p:cNvSpPr txBox="1"/>
          <p:nvPr>
            <p:ph idx="1" type="body"/>
          </p:nvPr>
        </p:nvSpPr>
        <p:spPr>
          <a:xfrm>
            <a:off x="311700" y="1234075"/>
            <a:ext cx="41541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results - i.e. studies that fail to find a predicted effect - are much harder to publish in academic journals.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is a BIG problem and it affects the way we interpret the studies that do get published.</a:t>
            </a:r>
            <a:endParaRPr/>
          </a:p>
        </p:txBody>
      </p:sp>
      <p:pic>
        <p:nvPicPr>
          <p:cNvPr id="715" name="Google Shape;71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099" y="167225"/>
            <a:ext cx="4471900" cy="490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07"/>
          <p:cNvPicPr preferRelativeResize="0"/>
          <p:nvPr/>
        </p:nvPicPr>
        <p:blipFill rotWithShape="1">
          <a:blip r:embed="rId3">
            <a:alphaModFix/>
          </a:blip>
          <a:srcRect b="4278" l="0" r="0" t="9972"/>
          <a:stretch/>
        </p:blipFill>
        <p:spPr>
          <a:xfrm>
            <a:off x="-228600" y="-67900"/>
            <a:ext cx="9700950" cy="52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07"/>
          <p:cNvSpPr/>
          <p:nvPr/>
        </p:nvSpPr>
        <p:spPr>
          <a:xfrm>
            <a:off x="5376125" y="337375"/>
            <a:ext cx="3681000" cy="2354400"/>
          </a:xfrm>
          <a:prstGeom prst="roundRect">
            <a:avLst>
              <a:gd fmla="val 16667" name="adj"/>
            </a:avLst>
          </a:prstGeom>
          <a:solidFill>
            <a:srgbClr val="FFFFFF">
              <a:alpha val="90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Power posing </a:t>
            </a:r>
            <a:r>
              <a:rPr i="1" lang="en" sz="2000">
                <a:latin typeface="Merriweather"/>
                <a:ea typeface="Merriweather"/>
                <a:cs typeface="Merriweather"/>
                <a:sym typeface="Merriweather"/>
              </a:rPr>
              <a:t>might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 have some temporary effects on self-confidence… but  the idea that it changes your hormone levels has failed to replicate.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2" name="Google Shape;722;p107"/>
          <p:cNvSpPr/>
          <p:nvPr/>
        </p:nvSpPr>
        <p:spPr>
          <a:xfrm>
            <a:off x="286475" y="3336050"/>
            <a:ext cx="5837100" cy="1482600"/>
          </a:xfrm>
          <a:prstGeom prst="roundRect">
            <a:avLst>
              <a:gd fmla="val 16667" name="adj"/>
            </a:avLst>
          </a:prstGeom>
          <a:solidFill>
            <a:srgbClr val="FFFFFF">
              <a:alpha val="90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Conclusion: Bayes rule can even help us to understand the scientific replication crisis! Cool!!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8"/>
          <p:cNvSpPr txBox="1"/>
          <p:nvPr>
            <p:ph type="title"/>
          </p:nvPr>
        </p:nvSpPr>
        <p:spPr>
          <a:xfrm>
            <a:off x="420550" y="526350"/>
            <a:ext cx="4211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job everyone!!</a:t>
            </a:r>
            <a:endParaRPr sz="2100"/>
          </a:p>
        </p:txBody>
      </p:sp>
      <p:pic>
        <p:nvPicPr>
          <p:cNvPr id="728" name="Google Shape;72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75" y="766900"/>
            <a:ext cx="4207549" cy="360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PI201_template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